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1"/>
  </p:sldMasterIdLst>
  <p:sldIdLst>
    <p:sldId id="311" r:id="rId2"/>
    <p:sldId id="309" r:id="rId3"/>
    <p:sldId id="310" r:id="rId4"/>
    <p:sldId id="278" r:id="rId5"/>
    <p:sldId id="291" r:id="rId6"/>
    <p:sldId id="306" r:id="rId7"/>
    <p:sldId id="305" r:id="rId8"/>
    <p:sldId id="281" r:id="rId9"/>
    <p:sldId id="282" r:id="rId10"/>
    <p:sldId id="292" r:id="rId11"/>
    <p:sldId id="302" r:id="rId12"/>
    <p:sldId id="300" r:id="rId13"/>
    <p:sldId id="296" r:id="rId14"/>
    <p:sldId id="295" r:id="rId15"/>
    <p:sldId id="303" r:id="rId16"/>
    <p:sldId id="301" r:id="rId17"/>
    <p:sldId id="293" r:id="rId18"/>
    <p:sldId id="285" r:id="rId19"/>
    <p:sldId id="284" r:id="rId20"/>
    <p:sldId id="287" r:id="rId21"/>
    <p:sldId id="288" r:id="rId22"/>
    <p:sldId id="289" r:id="rId23"/>
    <p:sldId id="312" r:id="rId24"/>
    <p:sldId id="313" r:id="rId25"/>
    <p:sldId id="315" r:id="rId26"/>
    <p:sldId id="314" r:id="rId27"/>
    <p:sldId id="316" r:id="rId28"/>
  </p:sldIdLst>
  <p:sldSz cx="9144000" cy="6858000" type="screen4x3"/>
  <p:notesSz cx="6858000" cy="9144000"/>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CC00CC"/>
    <a:srgbClr val="FF3300"/>
    <a:srgbClr val="CC00FF"/>
    <a:srgbClr val="FFFFCC"/>
    <a:srgbClr val="5D0575"/>
    <a:srgbClr val="510F6B"/>
    <a:srgbClr val="993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autoAdjust="0"/>
    <p:restoredTop sz="94599" autoAdjust="0"/>
  </p:normalViewPr>
  <p:slideViewPr>
    <p:cSldViewPr>
      <p:cViewPr varScale="1">
        <p:scale>
          <a:sx n="91" d="100"/>
          <a:sy n="91" d="100"/>
        </p:scale>
        <p:origin x="795" y="55"/>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jpeg>
</file>

<file path=ppt/media/image11.jpeg>
</file>

<file path=ppt/media/image12.png>
</file>

<file path=ppt/media/image2.jpeg>
</file>

<file path=ppt/media/image3.png>
</file>

<file path=ppt/media/image4.png>
</file>

<file path=ppt/media/image5.pn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99330" name="Rectangle 2"/>
          <p:cNvSpPr>
            <a:spLocks noGrp="1" noRot="1" noChangeArrowheads="1"/>
          </p:cNvSpPr>
          <p:nvPr>
            <p:ph type="ctrTitle"/>
          </p:nvPr>
        </p:nvSpPr>
        <p:spPr>
          <a:xfrm>
            <a:off x="685800" y="2286000"/>
            <a:ext cx="7772400" cy="1143000"/>
          </a:xfrm>
        </p:spPr>
        <p:txBody>
          <a:bodyPr/>
          <a:lstStyle>
            <a:lvl1pPr>
              <a:defRPr/>
            </a:lvl1pPr>
          </a:lstStyle>
          <a:p>
            <a:pPr lvl="0"/>
            <a:r>
              <a:rPr lang="zh-CN" altLang="en-US" noProof="0"/>
              <a:t>单击此处编辑母版标题样式</a:t>
            </a:r>
          </a:p>
        </p:txBody>
      </p:sp>
      <p:sp>
        <p:nvSpPr>
          <p:cNvPr id="99331" name="Rectangle 3"/>
          <p:cNvSpPr>
            <a:spLocks noGrp="1" noRot="1" noChangeArrowheads="1"/>
          </p:cNvSpPr>
          <p:nvPr>
            <p:ph type="subTitle" idx="1"/>
          </p:nvPr>
        </p:nvSpPr>
        <p:spPr>
          <a:xfrm>
            <a:off x="1371600" y="3886200"/>
            <a:ext cx="6400800" cy="1752600"/>
          </a:xfrm>
        </p:spPr>
        <p:txBody>
          <a:bodyPr/>
          <a:lstStyle>
            <a:lvl1pPr marL="0" indent="0" algn="ctr">
              <a:buFont typeface="Wingdings" pitchFamily="2" charset="2"/>
              <a:buNone/>
              <a:defRPr/>
            </a:lvl1pPr>
          </a:lstStyle>
          <a:p>
            <a:pPr lvl="0"/>
            <a:r>
              <a:rPr lang="zh-CN" altLang="en-US" noProof="0"/>
              <a:t>单击此处编辑母版副标题样式</a:t>
            </a:r>
          </a:p>
        </p:txBody>
      </p:sp>
      <p:sp>
        <p:nvSpPr>
          <p:cNvPr id="2" name="Rectangle 4">
            <a:extLst>
              <a:ext uri="{FF2B5EF4-FFF2-40B4-BE49-F238E27FC236}">
                <a16:creationId xmlns:a16="http://schemas.microsoft.com/office/drawing/2014/main" id="{F3B6AB19-0868-C148-6406-8AACF9695DFD}"/>
              </a:ext>
            </a:extLst>
          </p:cNvPr>
          <p:cNvSpPr>
            <a:spLocks noGrp="1" noChangeArrowheads="1"/>
          </p:cNvSpPr>
          <p:nvPr>
            <p:ph type="dt" sz="half" idx="10"/>
          </p:nvPr>
        </p:nvSpPr>
        <p:spPr/>
        <p:txBody>
          <a:bodyPr/>
          <a:lstStyle>
            <a:lvl1pPr>
              <a:defRPr/>
            </a:lvl1pPr>
          </a:lstStyle>
          <a:p>
            <a:pPr>
              <a:defRPr/>
            </a:pPr>
            <a:endParaRPr lang="en-US" altLang="zh-CN"/>
          </a:p>
        </p:txBody>
      </p:sp>
      <p:sp>
        <p:nvSpPr>
          <p:cNvPr id="3" name="Rectangle 5">
            <a:extLst>
              <a:ext uri="{FF2B5EF4-FFF2-40B4-BE49-F238E27FC236}">
                <a16:creationId xmlns:a16="http://schemas.microsoft.com/office/drawing/2014/main" id="{8A4D53D2-62C9-809F-4BEC-0EC8E550269F}"/>
              </a:ext>
            </a:extLst>
          </p:cNvPr>
          <p:cNvSpPr>
            <a:spLocks noGrp="1" noChangeArrowheads="1"/>
          </p:cNvSpPr>
          <p:nvPr>
            <p:ph type="ftr" sz="quarter" idx="11"/>
          </p:nvPr>
        </p:nvSpPr>
        <p:spPr/>
        <p:txBody>
          <a:bodyPr/>
          <a:lstStyle>
            <a:lvl1pPr>
              <a:defRPr/>
            </a:lvl1pPr>
          </a:lstStyle>
          <a:p>
            <a:pPr>
              <a:defRPr/>
            </a:pPr>
            <a:endParaRPr lang="en-US" altLang="zh-CN"/>
          </a:p>
        </p:txBody>
      </p:sp>
      <p:sp>
        <p:nvSpPr>
          <p:cNvPr id="4" name="Rectangle 6">
            <a:extLst>
              <a:ext uri="{FF2B5EF4-FFF2-40B4-BE49-F238E27FC236}">
                <a16:creationId xmlns:a16="http://schemas.microsoft.com/office/drawing/2014/main" id="{6C00F82C-7D52-BCDE-D218-8218D83383ED}"/>
              </a:ext>
            </a:extLst>
          </p:cNvPr>
          <p:cNvSpPr>
            <a:spLocks noGrp="1" noChangeArrowheads="1"/>
          </p:cNvSpPr>
          <p:nvPr>
            <p:ph type="sldNum" sz="quarter" idx="12"/>
          </p:nvPr>
        </p:nvSpPr>
        <p:spPr/>
        <p:txBody>
          <a:bodyPr/>
          <a:lstStyle>
            <a:lvl1pPr>
              <a:defRPr/>
            </a:lvl1pPr>
          </a:lstStyle>
          <a:p>
            <a:pPr>
              <a:defRPr/>
            </a:pPr>
            <a:fld id="{B1438E9D-BADF-4809-BB96-1CA67B184F63}" type="slidenum">
              <a:rPr lang="en-US" altLang="zh-CN"/>
              <a:pPr>
                <a:defRPr/>
              </a:pPr>
              <a:t>‹#›</a:t>
            </a:fld>
            <a:endParaRPr lang="en-US" altLang="zh-CN"/>
          </a:p>
        </p:txBody>
      </p:sp>
    </p:spTree>
    <p:extLst>
      <p:ext uri="{BB962C8B-B14F-4D97-AF65-F5344CB8AC3E}">
        <p14:creationId xmlns:p14="http://schemas.microsoft.com/office/powerpoint/2010/main" val="19888600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2A79098F-46F1-C6E6-8111-0335C897CB25}"/>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DCB4F430-AB3E-6214-919F-C65DFFE8640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EFE88BB6-B936-F041-3B6E-923B39DADFE1}"/>
              </a:ext>
            </a:extLst>
          </p:cNvPr>
          <p:cNvSpPr>
            <a:spLocks noGrp="1" noChangeArrowheads="1"/>
          </p:cNvSpPr>
          <p:nvPr>
            <p:ph type="sldNum" sz="quarter" idx="12"/>
          </p:nvPr>
        </p:nvSpPr>
        <p:spPr>
          <a:ln/>
        </p:spPr>
        <p:txBody>
          <a:bodyPr/>
          <a:lstStyle>
            <a:lvl1pPr>
              <a:defRPr/>
            </a:lvl1pPr>
          </a:lstStyle>
          <a:p>
            <a:pPr>
              <a:defRPr/>
            </a:pPr>
            <a:fld id="{13BB3893-CCE1-45C0-881A-9BC9F8F4F800}" type="slidenum">
              <a:rPr lang="en-US" altLang="zh-CN"/>
              <a:pPr>
                <a:defRPr/>
              </a:pPr>
              <a:t>‹#›</a:t>
            </a:fld>
            <a:endParaRPr lang="en-US" altLang="zh-CN"/>
          </a:p>
        </p:txBody>
      </p:sp>
    </p:spTree>
    <p:extLst>
      <p:ext uri="{BB962C8B-B14F-4D97-AF65-F5344CB8AC3E}">
        <p14:creationId xmlns:p14="http://schemas.microsoft.com/office/powerpoint/2010/main" val="19015127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07188" y="609600"/>
            <a:ext cx="2135187" cy="548957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301625" y="609600"/>
            <a:ext cx="6253163" cy="548957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B16B2D0B-E028-57E1-0BAD-138DC7AFC3A5}"/>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B318A64B-4DD1-5C11-771D-04D56543A179}"/>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9F9410AC-621B-2486-221A-FCC6739A28B5}"/>
              </a:ext>
            </a:extLst>
          </p:cNvPr>
          <p:cNvSpPr>
            <a:spLocks noGrp="1" noChangeArrowheads="1"/>
          </p:cNvSpPr>
          <p:nvPr>
            <p:ph type="sldNum" sz="quarter" idx="12"/>
          </p:nvPr>
        </p:nvSpPr>
        <p:spPr>
          <a:ln/>
        </p:spPr>
        <p:txBody>
          <a:bodyPr/>
          <a:lstStyle>
            <a:lvl1pPr>
              <a:defRPr/>
            </a:lvl1pPr>
          </a:lstStyle>
          <a:p>
            <a:pPr>
              <a:defRPr/>
            </a:pPr>
            <a:fld id="{AF8D5353-6163-441D-BCB1-00286500D00E}" type="slidenum">
              <a:rPr lang="en-US" altLang="zh-CN"/>
              <a:pPr>
                <a:defRPr/>
              </a:pPr>
              <a:t>‹#›</a:t>
            </a:fld>
            <a:endParaRPr lang="en-US" altLang="zh-CN"/>
          </a:p>
        </p:txBody>
      </p:sp>
    </p:spTree>
    <p:extLst>
      <p:ext uri="{BB962C8B-B14F-4D97-AF65-F5344CB8AC3E}">
        <p14:creationId xmlns:p14="http://schemas.microsoft.com/office/powerpoint/2010/main" val="19661363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dgm" preserve="1">
  <p:cSld name="标题和图示或组织结构图">
    <p:spTree>
      <p:nvGrpSpPr>
        <p:cNvPr id="1" name=""/>
        <p:cNvGrpSpPr/>
        <p:nvPr/>
      </p:nvGrpSpPr>
      <p:grpSpPr>
        <a:xfrm>
          <a:off x="0" y="0"/>
          <a:ext cx="0" cy="0"/>
          <a:chOff x="0" y="0"/>
          <a:chExt cx="0" cy="0"/>
        </a:xfrm>
      </p:grpSpPr>
      <p:sp>
        <p:nvSpPr>
          <p:cNvPr id="2" name="标题 1"/>
          <p:cNvSpPr>
            <a:spLocks noGrp="1"/>
          </p:cNvSpPr>
          <p:nvPr>
            <p:ph type="title"/>
          </p:nvPr>
        </p:nvSpPr>
        <p:spPr>
          <a:xfrm>
            <a:off x="301625" y="609600"/>
            <a:ext cx="8540750" cy="1143000"/>
          </a:xfrm>
        </p:spPr>
        <p:txBody>
          <a:bodyPr/>
          <a:lstStyle/>
          <a:p>
            <a:r>
              <a:rPr lang="zh-CN" altLang="en-US"/>
              <a:t>单击此处编辑母版标题样式</a:t>
            </a:r>
          </a:p>
        </p:txBody>
      </p:sp>
      <p:sp>
        <p:nvSpPr>
          <p:cNvPr id="3" name="SmartArt 占位符 2"/>
          <p:cNvSpPr>
            <a:spLocks noGrp="1"/>
          </p:cNvSpPr>
          <p:nvPr>
            <p:ph type="dgm" idx="1"/>
          </p:nvPr>
        </p:nvSpPr>
        <p:spPr>
          <a:xfrm>
            <a:off x="301625" y="1905000"/>
            <a:ext cx="8540750" cy="4194175"/>
          </a:xfrm>
        </p:spPr>
        <p:txBody>
          <a:bodyPr/>
          <a:lstStyle/>
          <a:p>
            <a:pPr lvl="0"/>
            <a:endParaRPr lang="zh-CN" altLang="en-US" noProof="0"/>
          </a:p>
        </p:txBody>
      </p:sp>
      <p:sp>
        <p:nvSpPr>
          <p:cNvPr id="4" name="Rectangle 4">
            <a:extLst>
              <a:ext uri="{FF2B5EF4-FFF2-40B4-BE49-F238E27FC236}">
                <a16:creationId xmlns:a16="http://schemas.microsoft.com/office/drawing/2014/main" id="{56A6E895-6BFB-1E62-0BEE-92DB78DFD8BF}"/>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E4D8DD02-BB67-E2AC-A53D-F46D7F818D31}"/>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A1EAC9C7-4A69-6168-B2E9-7EC88C207186}"/>
              </a:ext>
            </a:extLst>
          </p:cNvPr>
          <p:cNvSpPr>
            <a:spLocks noGrp="1" noChangeArrowheads="1"/>
          </p:cNvSpPr>
          <p:nvPr>
            <p:ph type="sldNum" sz="quarter" idx="12"/>
          </p:nvPr>
        </p:nvSpPr>
        <p:spPr>
          <a:ln/>
        </p:spPr>
        <p:txBody>
          <a:bodyPr/>
          <a:lstStyle>
            <a:lvl1pPr>
              <a:defRPr/>
            </a:lvl1pPr>
          </a:lstStyle>
          <a:p>
            <a:pPr>
              <a:defRPr/>
            </a:pPr>
            <a:fld id="{D309C024-C2CF-4E1A-8B43-BD2676F36B4C}" type="slidenum">
              <a:rPr lang="en-US" altLang="zh-CN"/>
              <a:pPr>
                <a:defRPr/>
              </a:pPr>
              <a:t>‹#›</a:t>
            </a:fld>
            <a:endParaRPr lang="en-US" altLang="zh-CN"/>
          </a:p>
        </p:txBody>
      </p:sp>
    </p:spTree>
    <p:extLst>
      <p:ext uri="{BB962C8B-B14F-4D97-AF65-F5344CB8AC3E}">
        <p14:creationId xmlns:p14="http://schemas.microsoft.com/office/powerpoint/2010/main" val="2098401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A567974C-F0E1-3D21-5B2A-815F4716D7F3}"/>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8554C525-4AF7-D7EF-DAC3-C7EECE720E63}"/>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7BDBCBAF-5FBB-36C5-8089-51892035EC4B}"/>
              </a:ext>
            </a:extLst>
          </p:cNvPr>
          <p:cNvSpPr>
            <a:spLocks noGrp="1" noChangeArrowheads="1"/>
          </p:cNvSpPr>
          <p:nvPr>
            <p:ph type="sldNum" sz="quarter" idx="12"/>
          </p:nvPr>
        </p:nvSpPr>
        <p:spPr>
          <a:ln/>
        </p:spPr>
        <p:txBody>
          <a:bodyPr/>
          <a:lstStyle>
            <a:lvl1pPr>
              <a:defRPr/>
            </a:lvl1pPr>
          </a:lstStyle>
          <a:p>
            <a:pPr>
              <a:defRPr/>
            </a:pPr>
            <a:fld id="{C2BA9141-1819-4C04-A23E-77516B565F6B}" type="slidenum">
              <a:rPr lang="en-US" altLang="zh-CN"/>
              <a:pPr>
                <a:defRPr/>
              </a:pPr>
              <a:t>‹#›</a:t>
            </a:fld>
            <a:endParaRPr lang="en-US" altLang="zh-CN"/>
          </a:p>
        </p:txBody>
      </p:sp>
    </p:spTree>
    <p:extLst>
      <p:ext uri="{BB962C8B-B14F-4D97-AF65-F5344CB8AC3E}">
        <p14:creationId xmlns:p14="http://schemas.microsoft.com/office/powerpoint/2010/main" val="28316272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a:extLst>
              <a:ext uri="{FF2B5EF4-FFF2-40B4-BE49-F238E27FC236}">
                <a16:creationId xmlns:a16="http://schemas.microsoft.com/office/drawing/2014/main" id="{6C9C5F6C-8AED-362F-7427-BF72C2B51C6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20FA80F8-5E9B-17B6-DEB9-EE3E830D4940}"/>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D529B754-377E-DBC3-FC70-49E0CEC3B43D}"/>
              </a:ext>
            </a:extLst>
          </p:cNvPr>
          <p:cNvSpPr>
            <a:spLocks noGrp="1" noChangeArrowheads="1"/>
          </p:cNvSpPr>
          <p:nvPr>
            <p:ph type="sldNum" sz="quarter" idx="12"/>
          </p:nvPr>
        </p:nvSpPr>
        <p:spPr>
          <a:ln/>
        </p:spPr>
        <p:txBody>
          <a:bodyPr/>
          <a:lstStyle>
            <a:lvl1pPr>
              <a:defRPr/>
            </a:lvl1pPr>
          </a:lstStyle>
          <a:p>
            <a:pPr>
              <a:defRPr/>
            </a:pPr>
            <a:fld id="{FF23DD14-B2D0-4D4A-ACC1-616193B56F5A}" type="slidenum">
              <a:rPr lang="en-US" altLang="zh-CN"/>
              <a:pPr>
                <a:defRPr/>
              </a:pPr>
              <a:t>‹#›</a:t>
            </a:fld>
            <a:endParaRPr lang="en-US" altLang="zh-CN"/>
          </a:p>
        </p:txBody>
      </p:sp>
    </p:spTree>
    <p:extLst>
      <p:ext uri="{BB962C8B-B14F-4D97-AF65-F5344CB8AC3E}">
        <p14:creationId xmlns:p14="http://schemas.microsoft.com/office/powerpoint/2010/main" val="21326533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301625" y="1905000"/>
            <a:ext cx="4194175" cy="41941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905000"/>
            <a:ext cx="4194175" cy="41941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a:extLst>
              <a:ext uri="{FF2B5EF4-FFF2-40B4-BE49-F238E27FC236}">
                <a16:creationId xmlns:a16="http://schemas.microsoft.com/office/drawing/2014/main" id="{A17478A0-4736-AE43-F15D-09A4E54AFA0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18747D02-DDED-1FD8-1FCE-3F93F0173119}"/>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3C5247BB-118B-E253-C3B1-FF30CFB9F0EA}"/>
              </a:ext>
            </a:extLst>
          </p:cNvPr>
          <p:cNvSpPr>
            <a:spLocks noGrp="1" noChangeArrowheads="1"/>
          </p:cNvSpPr>
          <p:nvPr>
            <p:ph type="sldNum" sz="quarter" idx="12"/>
          </p:nvPr>
        </p:nvSpPr>
        <p:spPr>
          <a:ln/>
        </p:spPr>
        <p:txBody>
          <a:bodyPr/>
          <a:lstStyle>
            <a:lvl1pPr>
              <a:defRPr/>
            </a:lvl1pPr>
          </a:lstStyle>
          <a:p>
            <a:pPr>
              <a:defRPr/>
            </a:pPr>
            <a:fld id="{BF663746-B233-491A-B5DC-11D692719087}" type="slidenum">
              <a:rPr lang="en-US" altLang="zh-CN"/>
              <a:pPr>
                <a:defRPr/>
              </a:pPr>
              <a:t>‹#›</a:t>
            </a:fld>
            <a:endParaRPr lang="en-US" altLang="zh-CN"/>
          </a:p>
        </p:txBody>
      </p:sp>
    </p:spTree>
    <p:extLst>
      <p:ext uri="{BB962C8B-B14F-4D97-AF65-F5344CB8AC3E}">
        <p14:creationId xmlns:p14="http://schemas.microsoft.com/office/powerpoint/2010/main" val="5756190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a:extLst>
              <a:ext uri="{FF2B5EF4-FFF2-40B4-BE49-F238E27FC236}">
                <a16:creationId xmlns:a16="http://schemas.microsoft.com/office/drawing/2014/main" id="{833FC3F2-21A0-BD54-C732-92C65445B4CF}"/>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a:extLst>
              <a:ext uri="{FF2B5EF4-FFF2-40B4-BE49-F238E27FC236}">
                <a16:creationId xmlns:a16="http://schemas.microsoft.com/office/drawing/2014/main" id="{72514112-CFBD-7671-EC54-1F2E53F02C0E}"/>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a:extLst>
              <a:ext uri="{FF2B5EF4-FFF2-40B4-BE49-F238E27FC236}">
                <a16:creationId xmlns:a16="http://schemas.microsoft.com/office/drawing/2014/main" id="{25449C05-926A-457C-270E-D3819B31AFE7}"/>
              </a:ext>
            </a:extLst>
          </p:cNvPr>
          <p:cNvSpPr>
            <a:spLocks noGrp="1" noChangeArrowheads="1"/>
          </p:cNvSpPr>
          <p:nvPr>
            <p:ph type="sldNum" sz="quarter" idx="12"/>
          </p:nvPr>
        </p:nvSpPr>
        <p:spPr>
          <a:ln/>
        </p:spPr>
        <p:txBody>
          <a:bodyPr/>
          <a:lstStyle>
            <a:lvl1pPr>
              <a:defRPr/>
            </a:lvl1pPr>
          </a:lstStyle>
          <a:p>
            <a:pPr>
              <a:defRPr/>
            </a:pPr>
            <a:fld id="{83E22453-911B-4062-8BEC-1ACD887C057D}" type="slidenum">
              <a:rPr lang="en-US" altLang="zh-CN"/>
              <a:pPr>
                <a:defRPr/>
              </a:pPr>
              <a:t>‹#›</a:t>
            </a:fld>
            <a:endParaRPr lang="en-US" altLang="zh-CN"/>
          </a:p>
        </p:txBody>
      </p:sp>
    </p:spTree>
    <p:extLst>
      <p:ext uri="{BB962C8B-B14F-4D97-AF65-F5344CB8AC3E}">
        <p14:creationId xmlns:p14="http://schemas.microsoft.com/office/powerpoint/2010/main" val="35662137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a:extLst>
              <a:ext uri="{FF2B5EF4-FFF2-40B4-BE49-F238E27FC236}">
                <a16:creationId xmlns:a16="http://schemas.microsoft.com/office/drawing/2014/main" id="{047D9123-D96B-A67A-8349-EAD0B341C527}"/>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a:extLst>
              <a:ext uri="{FF2B5EF4-FFF2-40B4-BE49-F238E27FC236}">
                <a16:creationId xmlns:a16="http://schemas.microsoft.com/office/drawing/2014/main" id="{80DE7A29-58DD-9ED1-629E-8581FD9F070D}"/>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a:extLst>
              <a:ext uri="{FF2B5EF4-FFF2-40B4-BE49-F238E27FC236}">
                <a16:creationId xmlns:a16="http://schemas.microsoft.com/office/drawing/2014/main" id="{7FDA1CDF-5524-02FE-C43E-D570C230AA59}"/>
              </a:ext>
            </a:extLst>
          </p:cNvPr>
          <p:cNvSpPr>
            <a:spLocks noGrp="1" noChangeArrowheads="1"/>
          </p:cNvSpPr>
          <p:nvPr>
            <p:ph type="sldNum" sz="quarter" idx="12"/>
          </p:nvPr>
        </p:nvSpPr>
        <p:spPr>
          <a:ln/>
        </p:spPr>
        <p:txBody>
          <a:bodyPr/>
          <a:lstStyle>
            <a:lvl1pPr>
              <a:defRPr/>
            </a:lvl1pPr>
          </a:lstStyle>
          <a:p>
            <a:pPr>
              <a:defRPr/>
            </a:pPr>
            <a:fld id="{95F88532-5AA3-4F3B-8A37-93EEC8B8E677}" type="slidenum">
              <a:rPr lang="en-US" altLang="zh-CN"/>
              <a:pPr>
                <a:defRPr/>
              </a:pPr>
              <a:t>‹#›</a:t>
            </a:fld>
            <a:endParaRPr lang="en-US" altLang="zh-CN"/>
          </a:p>
        </p:txBody>
      </p:sp>
    </p:spTree>
    <p:extLst>
      <p:ext uri="{BB962C8B-B14F-4D97-AF65-F5344CB8AC3E}">
        <p14:creationId xmlns:p14="http://schemas.microsoft.com/office/powerpoint/2010/main" val="29061174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C9485E08-9FFA-1106-FA34-87E60FFE8B38}"/>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a:extLst>
              <a:ext uri="{FF2B5EF4-FFF2-40B4-BE49-F238E27FC236}">
                <a16:creationId xmlns:a16="http://schemas.microsoft.com/office/drawing/2014/main" id="{03872E53-E5A3-B853-5CF6-A97D7C227D2E}"/>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a:extLst>
              <a:ext uri="{FF2B5EF4-FFF2-40B4-BE49-F238E27FC236}">
                <a16:creationId xmlns:a16="http://schemas.microsoft.com/office/drawing/2014/main" id="{77C5560C-1C51-36C9-8339-FF4E82A25090}"/>
              </a:ext>
            </a:extLst>
          </p:cNvPr>
          <p:cNvSpPr>
            <a:spLocks noGrp="1" noChangeArrowheads="1"/>
          </p:cNvSpPr>
          <p:nvPr>
            <p:ph type="sldNum" sz="quarter" idx="12"/>
          </p:nvPr>
        </p:nvSpPr>
        <p:spPr>
          <a:ln/>
        </p:spPr>
        <p:txBody>
          <a:bodyPr/>
          <a:lstStyle>
            <a:lvl1pPr>
              <a:defRPr/>
            </a:lvl1pPr>
          </a:lstStyle>
          <a:p>
            <a:pPr>
              <a:defRPr/>
            </a:pPr>
            <a:fld id="{75418163-E4CA-4DC1-B520-60251737F548}" type="slidenum">
              <a:rPr lang="en-US" altLang="zh-CN"/>
              <a:pPr>
                <a:defRPr/>
              </a:pPr>
              <a:t>‹#›</a:t>
            </a:fld>
            <a:endParaRPr lang="en-US" altLang="zh-CN"/>
          </a:p>
        </p:txBody>
      </p:sp>
    </p:spTree>
    <p:extLst>
      <p:ext uri="{BB962C8B-B14F-4D97-AF65-F5344CB8AC3E}">
        <p14:creationId xmlns:p14="http://schemas.microsoft.com/office/powerpoint/2010/main" val="21162123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189A5A76-7524-27DB-AB10-9F6BE9A88046}"/>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C04E4325-C04D-B8D3-2823-2B214E676DCF}"/>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939D1902-4D09-8B60-75F0-6B957234995C}"/>
              </a:ext>
            </a:extLst>
          </p:cNvPr>
          <p:cNvSpPr>
            <a:spLocks noGrp="1" noChangeArrowheads="1"/>
          </p:cNvSpPr>
          <p:nvPr>
            <p:ph type="sldNum" sz="quarter" idx="12"/>
          </p:nvPr>
        </p:nvSpPr>
        <p:spPr>
          <a:ln/>
        </p:spPr>
        <p:txBody>
          <a:bodyPr/>
          <a:lstStyle>
            <a:lvl1pPr>
              <a:defRPr/>
            </a:lvl1pPr>
          </a:lstStyle>
          <a:p>
            <a:pPr>
              <a:defRPr/>
            </a:pPr>
            <a:fld id="{F4F88F64-339C-4631-A8BD-A626FFDD2056}" type="slidenum">
              <a:rPr lang="en-US" altLang="zh-CN"/>
              <a:pPr>
                <a:defRPr/>
              </a:pPr>
              <a:t>‹#›</a:t>
            </a:fld>
            <a:endParaRPr lang="en-US" altLang="zh-CN"/>
          </a:p>
        </p:txBody>
      </p:sp>
    </p:spTree>
    <p:extLst>
      <p:ext uri="{BB962C8B-B14F-4D97-AF65-F5344CB8AC3E}">
        <p14:creationId xmlns:p14="http://schemas.microsoft.com/office/powerpoint/2010/main" val="8103833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C0F8102E-49A5-D1EA-043C-888C6534A75C}"/>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3F971CA7-2D9F-65FE-DAE1-2E9A9FCBF18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BD20154C-E1C7-3FF4-853F-8ADC37F0493D}"/>
              </a:ext>
            </a:extLst>
          </p:cNvPr>
          <p:cNvSpPr>
            <a:spLocks noGrp="1" noChangeArrowheads="1"/>
          </p:cNvSpPr>
          <p:nvPr>
            <p:ph type="sldNum" sz="quarter" idx="12"/>
          </p:nvPr>
        </p:nvSpPr>
        <p:spPr>
          <a:ln/>
        </p:spPr>
        <p:txBody>
          <a:bodyPr/>
          <a:lstStyle>
            <a:lvl1pPr>
              <a:defRPr/>
            </a:lvl1pPr>
          </a:lstStyle>
          <a:p>
            <a:pPr>
              <a:defRPr/>
            </a:pPr>
            <a:fld id="{FFE12B5A-EBEB-40C5-B729-84FE93240197}" type="slidenum">
              <a:rPr lang="en-US" altLang="zh-CN"/>
              <a:pPr>
                <a:defRPr/>
              </a:pPr>
              <a:t>‹#›</a:t>
            </a:fld>
            <a:endParaRPr lang="en-US" altLang="zh-CN"/>
          </a:p>
        </p:txBody>
      </p:sp>
    </p:spTree>
    <p:extLst>
      <p:ext uri="{BB962C8B-B14F-4D97-AF65-F5344CB8AC3E}">
        <p14:creationId xmlns:p14="http://schemas.microsoft.com/office/powerpoint/2010/main" val="19098553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2050" name="Rectangle 2">
            <a:extLst>
              <a:ext uri="{FF2B5EF4-FFF2-40B4-BE49-F238E27FC236}">
                <a16:creationId xmlns:a16="http://schemas.microsoft.com/office/drawing/2014/main" id="{FD9B8FF2-74CC-0607-856F-ABCE9CF10D7A}"/>
              </a:ext>
            </a:extLst>
          </p:cNvPr>
          <p:cNvSpPr>
            <a:spLocks noGrp="1" noRot="1" noChangeArrowheads="1"/>
          </p:cNvSpPr>
          <p:nvPr>
            <p:ph type="title"/>
          </p:nvPr>
        </p:nvSpPr>
        <p:spPr bwMode="auto">
          <a:xfrm>
            <a:off x="301625" y="609600"/>
            <a:ext cx="854075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2051" name="Rectangle 3">
            <a:extLst>
              <a:ext uri="{FF2B5EF4-FFF2-40B4-BE49-F238E27FC236}">
                <a16:creationId xmlns:a16="http://schemas.microsoft.com/office/drawing/2014/main" id="{2B0140A5-CC00-12A5-D335-482DCCF355B8}"/>
              </a:ext>
            </a:extLst>
          </p:cNvPr>
          <p:cNvSpPr>
            <a:spLocks noGrp="1" noRot="1" noChangeArrowheads="1"/>
          </p:cNvSpPr>
          <p:nvPr>
            <p:ph type="body" idx="1"/>
          </p:nvPr>
        </p:nvSpPr>
        <p:spPr bwMode="auto">
          <a:xfrm>
            <a:off x="301625" y="1905000"/>
            <a:ext cx="8540750" cy="4194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98308" name="Rectangle 4">
            <a:extLst>
              <a:ext uri="{FF2B5EF4-FFF2-40B4-BE49-F238E27FC236}">
                <a16:creationId xmlns:a16="http://schemas.microsoft.com/office/drawing/2014/main" id="{0186780B-8307-0B64-1B12-129DBFC92DA5}"/>
              </a:ext>
            </a:extLst>
          </p:cNvPr>
          <p:cNvSpPr>
            <a:spLocks noGrp="1" noChangeArrowheads="1"/>
          </p:cNvSpPr>
          <p:nvPr>
            <p:ph type="dt" sz="half" idx="2"/>
          </p:nvPr>
        </p:nvSpPr>
        <p:spPr bwMode="auto">
          <a:xfrm>
            <a:off x="301625" y="6245225"/>
            <a:ext cx="2289175" cy="476250"/>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1" hangingPunct="1">
              <a:defRPr sz="1400">
                <a:latin typeface="Arial" charset="0"/>
              </a:defRPr>
            </a:lvl1pPr>
          </a:lstStyle>
          <a:p>
            <a:pPr>
              <a:defRPr/>
            </a:pPr>
            <a:endParaRPr lang="en-US" altLang="zh-CN"/>
          </a:p>
        </p:txBody>
      </p:sp>
      <p:sp>
        <p:nvSpPr>
          <p:cNvPr id="98309" name="Rectangle 5">
            <a:extLst>
              <a:ext uri="{FF2B5EF4-FFF2-40B4-BE49-F238E27FC236}">
                <a16:creationId xmlns:a16="http://schemas.microsoft.com/office/drawing/2014/main" id="{F6BDEEB5-C53E-C4D7-A2C8-C1CEF935D53C}"/>
              </a:ext>
            </a:extLst>
          </p:cNvPr>
          <p:cNvSpPr>
            <a:spLocks noGrp="1" noChangeArrowheads="1"/>
          </p:cNvSpPr>
          <p:nvPr>
            <p:ph type="ftr" sz="quarter" idx="3"/>
          </p:nvPr>
        </p:nvSpPr>
        <p:spPr bwMode="auto">
          <a:xfrm>
            <a:off x="3124200" y="6245225"/>
            <a:ext cx="2895600" cy="476250"/>
          </a:xfrm>
          <a:prstGeom prst="rect">
            <a:avLst/>
          </a:prstGeom>
          <a:noFill/>
          <a:ln>
            <a:noFill/>
          </a:ln>
          <a:effectLst/>
        </p:spPr>
        <p:txBody>
          <a:bodyPr vert="horz" wrap="square" lIns="91440" tIns="45720" rIns="91440" bIns="45720" numCol="1" anchor="t" anchorCtr="0" compatLnSpc="1">
            <a:prstTxWarp prst="textNoShape">
              <a:avLst/>
            </a:prstTxWarp>
          </a:bodyPr>
          <a:lstStyle>
            <a:lvl1pPr algn="ctr" eaLnBrk="1" hangingPunct="1">
              <a:defRPr sz="1400">
                <a:latin typeface="Arial" charset="0"/>
              </a:defRPr>
            </a:lvl1pPr>
          </a:lstStyle>
          <a:p>
            <a:pPr>
              <a:defRPr/>
            </a:pPr>
            <a:endParaRPr lang="en-US" altLang="zh-CN"/>
          </a:p>
        </p:txBody>
      </p:sp>
      <p:sp>
        <p:nvSpPr>
          <p:cNvPr id="98310" name="Rectangle 6">
            <a:extLst>
              <a:ext uri="{FF2B5EF4-FFF2-40B4-BE49-F238E27FC236}">
                <a16:creationId xmlns:a16="http://schemas.microsoft.com/office/drawing/2014/main" id="{E5829AAC-6216-011C-171F-B908AC4576C1}"/>
              </a:ext>
            </a:extLst>
          </p:cNvPr>
          <p:cNvSpPr>
            <a:spLocks noGrp="1" noChangeArrowheads="1"/>
          </p:cNvSpPr>
          <p:nvPr>
            <p:ph type="sldNum" sz="quarter" idx="4"/>
          </p:nvPr>
        </p:nvSpPr>
        <p:spPr bwMode="auto">
          <a:xfrm>
            <a:off x="6553200" y="6245225"/>
            <a:ext cx="2289175" cy="47625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1" hangingPunct="1">
              <a:defRPr sz="1400"/>
            </a:lvl1pPr>
          </a:lstStyle>
          <a:p>
            <a:pPr>
              <a:defRPr/>
            </a:pPr>
            <a:fld id="{182FB43B-CFD5-4930-8458-2DC7EA793FE3}"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sldLayoutIdLst>
    <p:sldLayoutId id="2147483788" r:id="rId1"/>
    <p:sldLayoutId id="2147483777" r:id="rId2"/>
    <p:sldLayoutId id="2147483778" r:id="rId3"/>
    <p:sldLayoutId id="2147483779" r:id="rId4"/>
    <p:sldLayoutId id="2147483780" r:id="rId5"/>
    <p:sldLayoutId id="2147483781" r:id="rId6"/>
    <p:sldLayoutId id="2147483782" r:id="rId7"/>
    <p:sldLayoutId id="2147483783" r:id="rId8"/>
    <p:sldLayoutId id="2147483784" r:id="rId9"/>
    <p:sldLayoutId id="2147483785" r:id="rId10"/>
    <p:sldLayoutId id="2147483786" r:id="rId11"/>
    <p:sldLayoutId id="2147483787" r:id="rId12"/>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ea typeface="宋体" pitchFamily="2" charset="-122"/>
        </a:defRPr>
      </a:lvl2pPr>
      <a:lvl3pPr algn="ctr" rtl="0" eaLnBrk="0" fontAlgn="base" hangingPunct="0">
        <a:spcBef>
          <a:spcPct val="0"/>
        </a:spcBef>
        <a:spcAft>
          <a:spcPct val="0"/>
        </a:spcAft>
        <a:defRPr sz="4400">
          <a:solidFill>
            <a:schemeClr val="tx2"/>
          </a:solidFill>
          <a:latin typeface="Arial" charset="0"/>
          <a:ea typeface="宋体" pitchFamily="2" charset="-122"/>
        </a:defRPr>
      </a:lvl3pPr>
      <a:lvl4pPr algn="ctr" rtl="0" eaLnBrk="0" fontAlgn="base" hangingPunct="0">
        <a:spcBef>
          <a:spcPct val="0"/>
        </a:spcBef>
        <a:spcAft>
          <a:spcPct val="0"/>
        </a:spcAft>
        <a:defRPr sz="4400">
          <a:solidFill>
            <a:schemeClr val="tx2"/>
          </a:solidFill>
          <a:latin typeface="Arial" charset="0"/>
          <a:ea typeface="宋体" pitchFamily="2" charset="-122"/>
        </a:defRPr>
      </a:lvl4pPr>
      <a:lvl5pPr algn="ctr" rtl="0" eaLnBrk="0" fontAlgn="base" hangingPunct="0">
        <a:spcBef>
          <a:spcPct val="0"/>
        </a:spcBef>
        <a:spcAft>
          <a:spcPct val="0"/>
        </a:spcAft>
        <a:defRPr sz="4400">
          <a:solidFill>
            <a:schemeClr val="tx2"/>
          </a:solidFill>
          <a:latin typeface="Arial" charset="0"/>
          <a:ea typeface="宋体" pitchFamily="2" charset="-122"/>
        </a:defRPr>
      </a:lvl5pPr>
      <a:lvl6pPr marL="457200" algn="ctr" rtl="0" fontAlgn="base">
        <a:spcBef>
          <a:spcPct val="0"/>
        </a:spcBef>
        <a:spcAft>
          <a:spcPct val="0"/>
        </a:spcAft>
        <a:defRPr sz="4400">
          <a:solidFill>
            <a:schemeClr val="tx2"/>
          </a:solidFill>
          <a:latin typeface="Arial" charset="0"/>
          <a:ea typeface="宋体" pitchFamily="2" charset="-122"/>
        </a:defRPr>
      </a:lvl6pPr>
      <a:lvl7pPr marL="914400" algn="ctr" rtl="0" fontAlgn="base">
        <a:spcBef>
          <a:spcPct val="0"/>
        </a:spcBef>
        <a:spcAft>
          <a:spcPct val="0"/>
        </a:spcAft>
        <a:defRPr sz="4400">
          <a:solidFill>
            <a:schemeClr val="tx2"/>
          </a:solidFill>
          <a:latin typeface="Arial" charset="0"/>
          <a:ea typeface="宋体" pitchFamily="2" charset="-122"/>
        </a:defRPr>
      </a:lvl7pPr>
      <a:lvl8pPr marL="1371600" algn="ctr" rtl="0" fontAlgn="base">
        <a:spcBef>
          <a:spcPct val="0"/>
        </a:spcBef>
        <a:spcAft>
          <a:spcPct val="0"/>
        </a:spcAft>
        <a:defRPr sz="4400">
          <a:solidFill>
            <a:schemeClr val="tx2"/>
          </a:solidFill>
          <a:latin typeface="Arial" charset="0"/>
          <a:ea typeface="宋体" pitchFamily="2" charset="-122"/>
        </a:defRPr>
      </a:lvl8pPr>
      <a:lvl9pPr marL="1828800" algn="ctr" rtl="0" fontAlgn="base">
        <a:spcBef>
          <a:spcPct val="0"/>
        </a:spcBef>
        <a:spcAft>
          <a:spcPct val="0"/>
        </a:spcAft>
        <a:defRPr sz="4400">
          <a:solidFill>
            <a:schemeClr val="tx2"/>
          </a:solidFill>
          <a:latin typeface="Arial" charset="0"/>
          <a:ea typeface="宋体" pitchFamily="2" charset="-122"/>
        </a:defRPr>
      </a:lvl9pPr>
    </p:titleStyle>
    <p:bodyStyle>
      <a:lvl1pPr marL="342900" indent="-342900" algn="l" rtl="0" eaLnBrk="0" fontAlgn="base" hangingPunct="0">
        <a:spcBef>
          <a:spcPct val="20000"/>
        </a:spcBef>
        <a:spcAft>
          <a:spcPct val="0"/>
        </a:spcAft>
        <a:buClr>
          <a:schemeClr val="hlink"/>
        </a:buClr>
        <a:buSzPct val="75000"/>
        <a:buFont typeface="Wingdings" panose="05000000000000000000" pitchFamily="2" charset="2"/>
        <a:buChar char="v"/>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2"/>
        </a:buClr>
        <a:buSzPct val="85000"/>
        <a:buFont typeface="Wingdings" panose="05000000000000000000" pitchFamily="2" charset="2"/>
        <a:buChar char=""/>
        <a:defRPr sz="2800">
          <a:solidFill>
            <a:schemeClr val="tx1"/>
          </a:solidFill>
          <a:latin typeface="+mn-lt"/>
          <a:ea typeface="+mn-ea"/>
        </a:defRPr>
      </a:lvl2pPr>
      <a:lvl3pPr marL="1143000" indent="-228600" algn="l" rtl="0" eaLnBrk="0" fontAlgn="base" hangingPunct="0">
        <a:spcBef>
          <a:spcPct val="20000"/>
        </a:spcBef>
        <a:spcAft>
          <a:spcPct val="0"/>
        </a:spcAft>
        <a:buClr>
          <a:schemeClr val="hlink"/>
        </a:buClr>
        <a:buSzPct val="85000"/>
        <a:buFont typeface="Wingdings" panose="05000000000000000000" pitchFamily="2" charset="2"/>
        <a:buChar char="v"/>
        <a:defRPr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90000"/>
        <a:buFont typeface="Wingdings" panose="05000000000000000000" pitchFamily="2" charset="2"/>
        <a:buChar char=""/>
        <a:defRPr sz="2000">
          <a:solidFill>
            <a:schemeClr val="tx1"/>
          </a:solidFill>
          <a:latin typeface="+mn-lt"/>
          <a:ea typeface="+mn-ea"/>
        </a:defRPr>
      </a:lvl4pPr>
      <a:lvl5pPr marL="2057400" indent="-228600" algn="l" rtl="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mn-lt"/>
          <a:ea typeface="+mn-ea"/>
        </a:defRPr>
      </a:lvl5pPr>
      <a:lvl6pPr marL="2514600" indent="-228600" algn="l" rtl="0" fontAlgn="base">
        <a:spcBef>
          <a:spcPct val="20000"/>
        </a:spcBef>
        <a:spcAft>
          <a:spcPct val="0"/>
        </a:spcAft>
        <a:buClr>
          <a:schemeClr val="hlink"/>
        </a:buClr>
        <a:buSzPct val="85000"/>
        <a:buFont typeface="Wingdings" pitchFamily="2" charset="2"/>
        <a:buChar char="v"/>
        <a:defRPr sz="2000">
          <a:solidFill>
            <a:schemeClr val="tx1"/>
          </a:solidFill>
          <a:latin typeface="+mn-lt"/>
          <a:ea typeface="+mn-ea"/>
        </a:defRPr>
      </a:lvl6pPr>
      <a:lvl7pPr marL="2971800" indent="-228600" algn="l" rtl="0" fontAlgn="base">
        <a:spcBef>
          <a:spcPct val="20000"/>
        </a:spcBef>
        <a:spcAft>
          <a:spcPct val="0"/>
        </a:spcAft>
        <a:buClr>
          <a:schemeClr val="hlink"/>
        </a:buClr>
        <a:buSzPct val="85000"/>
        <a:buFont typeface="Wingdings" pitchFamily="2" charset="2"/>
        <a:buChar char="v"/>
        <a:defRPr sz="2000">
          <a:solidFill>
            <a:schemeClr val="tx1"/>
          </a:solidFill>
          <a:latin typeface="+mn-lt"/>
          <a:ea typeface="+mn-ea"/>
        </a:defRPr>
      </a:lvl7pPr>
      <a:lvl8pPr marL="3429000" indent="-228600" algn="l" rtl="0" fontAlgn="base">
        <a:spcBef>
          <a:spcPct val="20000"/>
        </a:spcBef>
        <a:spcAft>
          <a:spcPct val="0"/>
        </a:spcAft>
        <a:buClr>
          <a:schemeClr val="hlink"/>
        </a:buClr>
        <a:buSzPct val="85000"/>
        <a:buFont typeface="Wingdings" pitchFamily="2" charset="2"/>
        <a:buChar char="v"/>
        <a:defRPr sz="2000">
          <a:solidFill>
            <a:schemeClr val="tx1"/>
          </a:solidFill>
          <a:latin typeface="+mn-lt"/>
          <a:ea typeface="+mn-ea"/>
        </a:defRPr>
      </a:lvl8pPr>
      <a:lvl9pPr marL="3886200" indent="-228600" algn="l" rtl="0" fontAlgn="base">
        <a:spcBef>
          <a:spcPct val="20000"/>
        </a:spcBef>
        <a:spcAft>
          <a:spcPct val="0"/>
        </a:spcAft>
        <a:buClr>
          <a:schemeClr val="hlink"/>
        </a:buClr>
        <a:buSzPct val="85000"/>
        <a:buFont typeface="Wingdings" pitchFamily="2" charset="2"/>
        <a:buChar char="v"/>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 Target="slide17.xml"/><Relationship Id="rId3" Type="http://schemas.openxmlformats.org/officeDocument/2006/relationships/slide" Target="slide24.xml"/><Relationship Id="rId7" Type="http://schemas.openxmlformats.org/officeDocument/2006/relationships/slide" Target="slide6.xml"/><Relationship Id="rId2" Type="http://schemas.openxmlformats.org/officeDocument/2006/relationships/slide" Target="slide23.xml"/><Relationship Id="rId1" Type="http://schemas.openxmlformats.org/officeDocument/2006/relationships/slideLayout" Target="../slideLayouts/slideLayout2.xml"/><Relationship Id="rId6" Type="http://schemas.openxmlformats.org/officeDocument/2006/relationships/slide" Target="slide8.xml"/><Relationship Id="rId5" Type="http://schemas.openxmlformats.org/officeDocument/2006/relationships/slide" Target="slide18.xml"/><Relationship Id="rId4" Type="http://schemas.openxmlformats.org/officeDocument/2006/relationships/slide" Target="slide4.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 Target="slide1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 Target="slide2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slide" Target="slide1.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1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slide" Target="slide5.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18.xml"/><Relationship Id="rId1" Type="http://schemas.openxmlformats.org/officeDocument/2006/relationships/slideLayout" Target="../slideLayouts/slideLayout2.xml"/><Relationship Id="rId4" Type="http://schemas.openxmlformats.org/officeDocument/2006/relationships/slide" Target="slide1.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3.xml"/><Relationship Id="rId1" Type="http://schemas.openxmlformats.org/officeDocument/2006/relationships/slideLayout" Target="../slideLayouts/slideLayout2.xml"/><Relationship Id="rId4" Type="http://schemas.openxmlformats.org/officeDocument/2006/relationships/slide" Target="slide1.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 Target="slide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 Target="slide2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 Target="slide1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 Target="slide2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 Target="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slide" Target="slide8.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slide" Target="slide11.xml"/><Relationship Id="rId4" Type="http://schemas.openxmlformats.org/officeDocument/2006/relationships/slide" Target="slide21.xml"/></Relationships>
</file>

<file path=ppt/slides/_rels/slide4.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4.xml"/><Relationship Id="rId1" Type="http://schemas.openxmlformats.org/officeDocument/2006/relationships/slideLayout" Target="../slideLayouts/slideLayout2.xml"/><Relationship Id="rId4" Type="http://schemas.openxmlformats.org/officeDocument/2006/relationships/slide" Target="slide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2.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2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2C92FA6-D9D2-0A28-4D78-AF5EA0366E7C}"/>
              </a:ext>
            </a:extLst>
          </p:cNvPr>
          <p:cNvSpPr>
            <a:spLocks noGrp="1"/>
          </p:cNvSpPr>
          <p:nvPr>
            <p:ph type="title"/>
          </p:nvPr>
        </p:nvSpPr>
        <p:spPr/>
        <p:txBody>
          <a:bodyPr/>
          <a:lstStyle/>
          <a:p>
            <a:r>
              <a:rPr lang="zh-CN" altLang="en-US" b="1" dirty="0">
                <a:ea typeface="隶书" panose="02010509060101010101" pitchFamily="49" charset="-122"/>
              </a:rPr>
              <a:t>第三节  十六国的政治民族状况</a:t>
            </a:r>
            <a:endParaRPr lang="zh-CN" altLang="en-US" dirty="0"/>
          </a:p>
        </p:txBody>
      </p:sp>
      <p:sp>
        <p:nvSpPr>
          <p:cNvPr id="3" name="内容占位符 2">
            <a:extLst>
              <a:ext uri="{FF2B5EF4-FFF2-40B4-BE49-F238E27FC236}">
                <a16:creationId xmlns:a16="http://schemas.microsoft.com/office/drawing/2014/main" id="{C30B95BE-3E6F-C809-452F-D5D5BB58AF73}"/>
              </a:ext>
            </a:extLst>
          </p:cNvPr>
          <p:cNvSpPr>
            <a:spLocks noGrp="1"/>
          </p:cNvSpPr>
          <p:nvPr>
            <p:ph idx="1"/>
          </p:nvPr>
        </p:nvSpPr>
        <p:spPr/>
        <p:txBody>
          <a:bodyPr/>
          <a:lstStyle/>
          <a:p>
            <a:r>
              <a:rPr lang="zh-CN" altLang="en-US" sz="32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a typeface="华文彩云" panose="02010800040101010101" pitchFamily="2" charset="-122"/>
              </a:rPr>
              <a:t>要点</a:t>
            </a:r>
            <a:endParaRPr lang="en-US" altLang="zh-CN" sz="32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a typeface="华文彩云" panose="02010800040101010101" pitchFamily="2" charset="-122"/>
            </a:endParaRPr>
          </a:p>
          <a:p>
            <a:r>
              <a:rPr lang="zh-CN" altLang="en-US" dirty="0"/>
              <a:t>汉末以来北方少数民族</a:t>
            </a:r>
            <a:r>
              <a:rPr lang="zh-CN" altLang="en-US" dirty="0">
                <a:hlinkClick r:id="rId2" action="ppaction://hlinksldjump"/>
              </a:rPr>
              <a:t>分布态势</a:t>
            </a:r>
            <a:endParaRPr lang="en-US" altLang="zh-CN" dirty="0"/>
          </a:p>
          <a:p>
            <a:r>
              <a:rPr lang="zh-CN" altLang="en-US" dirty="0"/>
              <a:t>十六国政权的</a:t>
            </a:r>
            <a:r>
              <a:rPr lang="zh-CN" altLang="en-US" dirty="0">
                <a:hlinkClick r:id="rId3" action="ppaction://hlinksldjump"/>
              </a:rPr>
              <a:t>兴替变化</a:t>
            </a:r>
            <a:endParaRPr lang="en-US" altLang="zh-CN" dirty="0"/>
          </a:p>
          <a:p>
            <a:r>
              <a:rPr lang="zh-CN" altLang="en-US" dirty="0"/>
              <a:t>主要统治策略</a:t>
            </a:r>
            <a:r>
              <a:rPr lang="en-US" altLang="zh-CN" dirty="0"/>
              <a:t>——</a:t>
            </a:r>
            <a:r>
              <a:rPr lang="zh-CN" altLang="en-US" dirty="0">
                <a:hlinkClick r:id="rId4" action="ppaction://hlinksldjump"/>
              </a:rPr>
              <a:t>胡汉分治政策</a:t>
            </a:r>
            <a:endParaRPr lang="en-US" altLang="zh-CN" dirty="0"/>
          </a:p>
          <a:p>
            <a:r>
              <a:rPr lang="zh-CN" altLang="en-US" dirty="0"/>
              <a:t>动荡中的北方社会</a:t>
            </a:r>
            <a:r>
              <a:rPr lang="en-US" altLang="zh-CN" dirty="0"/>
              <a:t>——</a:t>
            </a:r>
            <a:r>
              <a:rPr lang="zh-CN" altLang="en-US" dirty="0">
                <a:hlinkClick r:id="rId5" action="ppaction://hlinksldjump"/>
              </a:rPr>
              <a:t>流民</a:t>
            </a:r>
            <a:r>
              <a:rPr lang="en-US" altLang="zh-CN" dirty="0">
                <a:hlinkClick r:id="rId5" action="ppaction://hlinksldjump"/>
              </a:rPr>
              <a:t>/</a:t>
            </a:r>
            <a:r>
              <a:rPr lang="zh-CN" altLang="en-US" dirty="0">
                <a:hlinkClick r:id="rId5" action="ppaction://hlinksldjump"/>
              </a:rPr>
              <a:t>移民问题</a:t>
            </a:r>
            <a:r>
              <a:rPr lang="zh-CN" altLang="en-US" dirty="0"/>
              <a:t>  </a:t>
            </a:r>
            <a:r>
              <a:rPr lang="zh-CN" altLang="en-US" dirty="0">
                <a:hlinkClick r:id="rId6" action="ppaction://hlinksldjump"/>
              </a:rPr>
              <a:t>胡汉</a:t>
            </a:r>
            <a:r>
              <a:rPr lang="en-US" altLang="zh-CN" dirty="0">
                <a:hlinkClick r:id="rId6" action="ppaction://hlinksldjump"/>
              </a:rPr>
              <a:t>/</a:t>
            </a:r>
            <a:r>
              <a:rPr lang="zh-CN" altLang="en-US" dirty="0">
                <a:hlinkClick r:id="rId6" action="ppaction://hlinksldjump"/>
              </a:rPr>
              <a:t>民族矛盾</a:t>
            </a:r>
            <a:r>
              <a:rPr lang="zh-CN" altLang="en-US" dirty="0"/>
              <a:t> （</a:t>
            </a:r>
            <a:r>
              <a:rPr lang="zh-CN" altLang="en-US" sz="2400" dirty="0">
                <a:hlinkClick r:id="rId7" action="ppaction://hlinksldjump"/>
              </a:rPr>
              <a:t>刘汉与氐羌</a:t>
            </a:r>
            <a:r>
              <a:rPr lang="zh-CN" altLang="en-US" sz="2400" dirty="0"/>
              <a:t>、</a:t>
            </a:r>
            <a:r>
              <a:rPr lang="zh-CN" altLang="en-US" sz="2400" dirty="0">
                <a:hlinkClick r:id="rId8" action="ppaction://hlinksldjump"/>
              </a:rPr>
              <a:t>前秦的民族问题</a:t>
            </a:r>
            <a:r>
              <a:rPr lang="zh-CN" altLang="en-US" dirty="0"/>
              <a:t>）</a:t>
            </a:r>
            <a:endParaRPr lang="en-US" altLang="zh-CN" dirty="0"/>
          </a:p>
          <a:p>
            <a:r>
              <a:rPr lang="zh-CN" altLang="en-US" dirty="0"/>
              <a:t>十六国时期：痛苦与矛盾中前行</a:t>
            </a:r>
          </a:p>
          <a:p>
            <a:endParaRPr lang="zh-CN" altLang="en-US" dirty="0"/>
          </a:p>
        </p:txBody>
      </p:sp>
    </p:spTree>
    <p:extLst>
      <p:ext uri="{BB962C8B-B14F-4D97-AF65-F5344CB8AC3E}">
        <p14:creationId xmlns:p14="http://schemas.microsoft.com/office/powerpoint/2010/main" val="28976936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4" descr="前秦前期地图">
            <a:hlinkClick r:id="rId2" action="ppaction://hlinksldjump"/>
            <a:extLst>
              <a:ext uri="{FF2B5EF4-FFF2-40B4-BE49-F238E27FC236}">
                <a16:creationId xmlns:a16="http://schemas.microsoft.com/office/drawing/2014/main" id="{C722E659-6C79-1B66-ED5F-F2192228EC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188" y="36513"/>
            <a:ext cx="8532812" cy="682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59" name="Text Box 6">
            <a:extLst>
              <a:ext uri="{FF2B5EF4-FFF2-40B4-BE49-F238E27FC236}">
                <a16:creationId xmlns:a16="http://schemas.microsoft.com/office/drawing/2014/main" id="{3A374CF5-E9F9-1135-42F0-F65F37B82D8E}"/>
              </a:ext>
            </a:extLst>
          </p:cNvPr>
          <p:cNvSpPr txBox="1">
            <a:spLocks noChangeArrowheads="1"/>
          </p:cNvSpPr>
          <p:nvPr/>
        </p:nvSpPr>
        <p:spPr bwMode="auto">
          <a:xfrm>
            <a:off x="-98425" y="1295400"/>
            <a:ext cx="677863" cy="4294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lvl1pPr>
              <a:spcBef>
                <a:spcPct val="20000"/>
              </a:spcBef>
              <a:buClr>
                <a:schemeClr val="hlink"/>
              </a:buClr>
              <a:buSzPct val="75000"/>
              <a:buFont typeface="Wingdings" panose="05000000000000000000" pitchFamily="2" charset="2"/>
              <a:buChar char="v"/>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accent2"/>
              </a:buClr>
              <a:buSzPct val="85000"/>
              <a:buFont typeface="Wingdings" panose="05000000000000000000" pitchFamily="2" charset="2"/>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hlink"/>
              </a:buClr>
              <a:buSzPct val="85000"/>
              <a:buFont typeface="Wingdings" panose="05000000000000000000" pitchFamily="2" charset="2"/>
              <a:buChar char="v"/>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accent2"/>
              </a:buClr>
              <a:buSzPct val="90000"/>
              <a:buFont typeface="Wingdings" panose="05000000000000000000" pitchFamily="2" charset="2"/>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ClrTx/>
              <a:buSzTx/>
              <a:buFontTx/>
              <a:buNone/>
            </a:pPr>
            <a:r>
              <a:rPr lang="zh-CN" altLang="en-US" b="1"/>
              <a:t>前秦早期形势图</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7A2B6EFE-764C-D1F6-9B53-B50683C05CA3}"/>
              </a:ext>
            </a:extLst>
          </p:cNvPr>
          <p:cNvSpPr>
            <a:spLocks noGrp="1" noRot="1" noChangeArrowheads="1"/>
          </p:cNvSpPr>
          <p:nvPr>
            <p:ph type="title"/>
          </p:nvPr>
        </p:nvSpPr>
        <p:spPr>
          <a:xfrm>
            <a:off x="337384" y="548680"/>
            <a:ext cx="8540750" cy="1143000"/>
          </a:xfrm>
        </p:spPr>
        <p:txBody>
          <a:bodyPr/>
          <a:lstStyle/>
          <a:p>
            <a:pPr algn="l" eaLnBrk="1" hangingPunct="1"/>
            <a:r>
              <a:rPr lang="en-US" altLang="zh-CN" sz="3200" dirty="0">
                <a:solidFill>
                  <a:schemeClr val="tx1"/>
                </a:solidFill>
                <a:latin typeface="+mn-lt"/>
                <a:ea typeface="+mn-ea"/>
                <a:cs typeface="+mn-cs"/>
              </a:rPr>
              <a:t>3.</a:t>
            </a:r>
            <a:r>
              <a:rPr lang="zh-CN" altLang="en-US" sz="3200" dirty="0">
                <a:solidFill>
                  <a:schemeClr val="tx1"/>
                </a:solidFill>
                <a:latin typeface="+mn-lt"/>
                <a:ea typeface="+mn-ea"/>
                <a:cs typeface="+mn-cs"/>
              </a:rPr>
              <a:t>前秦氐族苻氏政权统一北方</a:t>
            </a:r>
          </a:p>
        </p:txBody>
      </p:sp>
      <p:sp>
        <p:nvSpPr>
          <p:cNvPr id="20483" name="Rectangle 3">
            <a:extLst>
              <a:ext uri="{FF2B5EF4-FFF2-40B4-BE49-F238E27FC236}">
                <a16:creationId xmlns:a16="http://schemas.microsoft.com/office/drawing/2014/main" id="{55A8A828-27D9-380B-3564-B05523CFA124}"/>
              </a:ext>
            </a:extLst>
          </p:cNvPr>
          <p:cNvSpPr>
            <a:spLocks noGrp="1" noRot="1" noChangeArrowheads="1"/>
          </p:cNvSpPr>
          <p:nvPr>
            <p:ph type="body" idx="1"/>
          </p:nvPr>
        </p:nvSpPr>
        <p:spPr/>
        <p:txBody>
          <a:bodyPr/>
          <a:lstStyle/>
          <a:p>
            <a:pPr eaLnBrk="1" hangingPunct="1"/>
            <a:r>
              <a:rPr lang="zh-CN" altLang="en-US" dirty="0"/>
              <a:t>苻洪</a:t>
            </a:r>
            <a:r>
              <a:rPr lang="en-US" altLang="zh-CN" dirty="0"/>
              <a:t>——</a:t>
            </a:r>
            <a:r>
              <a:rPr lang="zh-CN" altLang="en-US" dirty="0"/>
              <a:t>苻健</a:t>
            </a:r>
            <a:r>
              <a:rPr lang="en-US" altLang="zh-CN" dirty="0"/>
              <a:t>——</a:t>
            </a:r>
            <a:r>
              <a:rPr lang="zh-CN" altLang="en-US" dirty="0"/>
              <a:t>苻坚</a:t>
            </a:r>
          </a:p>
          <a:p>
            <a:pPr eaLnBrk="1" hangingPunct="1"/>
            <a:r>
              <a:rPr lang="en-US" altLang="zh-CN" dirty="0"/>
              <a:t>333</a:t>
            </a:r>
            <a:r>
              <a:rPr lang="zh-CN" altLang="en-US" dirty="0"/>
              <a:t>年，石虎徙关中豪杰及羌戎至关东，以苻洪为流民都督，居于枋头</a:t>
            </a:r>
            <a:r>
              <a:rPr lang="zh-CN" altLang="en-US" sz="2400" dirty="0"/>
              <a:t>（河南浚县）</a:t>
            </a:r>
            <a:r>
              <a:rPr lang="zh-CN" altLang="en-US" dirty="0"/>
              <a:t>。苻洪自称大都督、大将军、大单于、三秦王。</a:t>
            </a:r>
          </a:p>
          <a:p>
            <a:pPr eaLnBrk="1" hangingPunct="1"/>
            <a:r>
              <a:rPr lang="en-US" altLang="zh-CN" dirty="0"/>
              <a:t>351</a:t>
            </a:r>
            <a:r>
              <a:rPr lang="zh-CN" altLang="en-US" dirty="0"/>
              <a:t>年建都长安，苻健自称大秦天王、大单于。</a:t>
            </a:r>
            <a:r>
              <a:rPr lang="en-US" altLang="zh-CN" dirty="0"/>
              <a:t>352</a:t>
            </a:r>
            <a:r>
              <a:rPr lang="zh-CN" altLang="en-US" dirty="0"/>
              <a:t>年，改称皇帝，国号秦。</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3">
            <a:extLst>
              <a:ext uri="{FF2B5EF4-FFF2-40B4-BE49-F238E27FC236}">
                <a16:creationId xmlns:a16="http://schemas.microsoft.com/office/drawing/2014/main" id="{2B4DECB9-9608-5E63-E7D9-004C1607AF19}"/>
              </a:ext>
            </a:extLst>
          </p:cNvPr>
          <p:cNvSpPr>
            <a:spLocks noGrp="1" noRot="1" noChangeArrowheads="1"/>
          </p:cNvSpPr>
          <p:nvPr>
            <p:ph type="body" idx="1"/>
          </p:nvPr>
        </p:nvSpPr>
        <p:spPr>
          <a:xfrm>
            <a:off x="301625" y="908050"/>
            <a:ext cx="8540750" cy="5191125"/>
          </a:xfrm>
        </p:spPr>
        <p:txBody>
          <a:bodyPr/>
          <a:lstStyle/>
          <a:p>
            <a:pPr eaLnBrk="1" hangingPunct="1">
              <a:lnSpc>
                <a:spcPct val="80000"/>
              </a:lnSpc>
            </a:pPr>
            <a:r>
              <a:rPr lang="zh-CN" altLang="en-US" b="1" dirty="0"/>
              <a:t>王猛</a:t>
            </a:r>
            <a:r>
              <a:rPr lang="en-US" altLang="zh-CN" b="1" dirty="0"/>
              <a:t>—“</a:t>
            </a:r>
            <a:r>
              <a:rPr lang="zh-CN" altLang="en-US" b="1" dirty="0"/>
              <a:t>治乱邦以法”</a:t>
            </a:r>
            <a:endParaRPr lang="en-US" altLang="zh-CN" b="1" dirty="0"/>
          </a:p>
          <a:p>
            <a:pPr eaLnBrk="1" hangingPunct="1">
              <a:lnSpc>
                <a:spcPct val="80000"/>
              </a:lnSpc>
            </a:pPr>
            <a:br>
              <a:rPr lang="zh-CN" altLang="en-US" b="1" dirty="0"/>
            </a:br>
            <a:r>
              <a:rPr lang="zh-CN" altLang="en-US" sz="2800" dirty="0">
                <a:latin typeface="楷体" panose="02010609060101010101" pitchFamily="49" charset="-122"/>
                <a:ea typeface="楷体" panose="02010609060101010101" pitchFamily="49" charset="-122"/>
              </a:rPr>
              <a:t>猛下车</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明法峻刑</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澄察善恶</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禁勒强豪。鞭杀一吏</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百姓上书讼之</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有司劾奏</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槛车征下廷尉诏狱。坚亲问之</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曰</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为政之体</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德化为先</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莅任未几而杀戮无数</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何其酷也</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猛曰</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臣闻宰宁国以礼</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治乱邦以法。陛下不以臣不才</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任臣以剧邑</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谨为明君翦除凶猾。始杀一奸</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余尚万数</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若以臣不能穷残尽暴</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肃清轨法者</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敢不甘心鼎镬</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以谢孤负。酷政之刑</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臣实未敢受之。’坚谓群臣曰</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王景略固是夷吾、子产之俦也。’于是赦之。</a:t>
            </a:r>
            <a:r>
              <a:rPr lang="en-US" altLang="zh-CN" sz="2800" dirty="0">
                <a:latin typeface="楷体_GB2312" pitchFamily="49" charset="-122"/>
                <a:ea typeface="楷体_GB2312" pitchFamily="49" charset="-122"/>
              </a:rPr>
              <a:t>——</a:t>
            </a:r>
            <a:r>
              <a:rPr lang="zh-CN" altLang="en-US" sz="2800" dirty="0">
                <a:latin typeface="楷体_GB2312" pitchFamily="49" charset="-122"/>
                <a:ea typeface="楷体_GB2312" pitchFamily="49" charset="-122"/>
              </a:rPr>
              <a:t>晋书  王猛传</a:t>
            </a:r>
          </a:p>
          <a:p>
            <a:pPr eaLnBrk="1" hangingPunct="1">
              <a:lnSpc>
                <a:spcPct val="80000"/>
              </a:lnSpc>
            </a:pPr>
            <a:r>
              <a:rPr lang="zh-CN" altLang="en-US" sz="2800" dirty="0">
                <a:latin typeface="楷体" panose="02010609060101010101" pitchFamily="49" charset="-122"/>
                <a:ea typeface="楷体" panose="02010609060101010101" pitchFamily="49" charset="-122"/>
              </a:rPr>
              <a:t>吾今始知天下之有法也</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天子之为尊也</a:t>
            </a:r>
            <a:r>
              <a:rPr lang="en-US" altLang="zh-CN" sz="2800" dirty="0">
                <a:latin typeface="楷体" panose="02010609060101010101" pitchFamily="49" charset="-122"/>
                <a:ea typeface="楷体" panose="02010609060101010101" pitchFamily="49" charset="-122"/>
              </a:rPr>
              <a:t>!</a:t>
            </a:r>
          </a:p>
          <a:p>
            <a:pPr eaLnBrk="1" hangingPunct="1">
              <a:lnSpc>
                <a:spcPct val="80000"/>
              </a:lnSpc>
            </a:pPr>
            <a:endParaRPr lang="en-US" altLang="zh-CN" sz="28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3">
            <a:extLst>
              <a:ext uri="{FF2B5EF4-FFF2-40B4-BE49-F238E27FC236}">
                <a16:creationId xmlns:a16="http://schemas.microsoft.com/office/drawing/2014/main" id="{CD8340B0-24B3-193D-DC5E-9A91090C8280}"/>
              </a:ext>
            </a:extLst>
          </p:cNvPr>
          <p:cNvSpPr>
            <a:spLocks noGrp="1" noRot="1" noChangeArrowheads="1"/>
          </p:cNvSpPr>
          <p:nvPr>
            <p:ph type="body" idx="1"/>
          </p:nvPr>
        </p:nvSpPr>
        <p:spPr>
          <a:xfrm>
            <a:off x="395288" y="908050"/>
            <a:ext cx="8540750" cy="4194175"/>
          </a:xfrm>
        </p:spPr>
        <p:txBody>
          <a:bodyPr/>
          <a:lstStyle/>
          <a:p>
            <a:pPr eaLnBrk="1" hangingPunct="1"/>
            <a:r>
              <a:rPr lang="zh-CN" altLang="en-US" dirty="0">
                <a:ea typeface="楷体_GB2312" pitchFamily="49" charset="-122"/>
              </a:rPr>
              <a:t>广修学官</a:t>
            </a:r>
            <a:r>
              <a:rPr lang="en-US" altLang="zh-CN" dirty="0">
                <a:ea typeface="楷体_GB2312" pitchFamily="49" charset="-122"/>
              </a:rPr>
              <a:t>,</a:t>
            </a:r>
            <a:r>
              <a:rPr lang="zh-CN" altLang="en-US" dirty="0">
                <a:ea typeface="楷体_GB2312" pitchFamily="49" charset="-122"/>
              </a:rPr>
              <a:t>召郡国学生通一经以上者充之</a:t>
            </a:r>
            <a:r>
              <a:rPr lang="en-US" altLang="zh-CN" dirty="0">
                <a:ea typeface="楷体_GB2312" pitchFamily="49" charset="-122"/>
              </a:rPr>
              <a:t>,</a:t>
            </a:r>
            <a:r>
              <a:rPr lang="zh-CN" altLang="en-US" dirty="0">
                <a:ea typeface="楷体_GB2312" pitchFamily="49" charset="-122"/>
              </a:rPr>
              <a:t>公卿已下子孙并遣受业。其有学为通儒、才堪干事、清修廉直、孝弟力田者</a:t>
            </a:r>
            <a:r>
              <a:rPr lang="en-US" altLang="zh-CN" dirty="0">
                <a:ea typeface="楷体_GB2312" pitchFamily="49" charset="-122"/>
              </a:rPr>
              <a:t>,</a:t>
            </a:r>
            <a:r>
              <a:rPr lang="zh-CN" altLang="en-US" dirty="0">
                <a:ea typeface="楷体_GB2312" pitchFamily="49" charset="-122"/>
              </a:rPr>
              <a:t>皆旌表之。</a:t>
            </a:r>
          </a:p>
          <a:p>
            <a:pPr eaLnBrk="1" hangingPunct="1"/>
            <a:r>
              <a:rPr lang="zh-CN" altLang="en-US" dirty="0">
                <a:ea typeface="楷体_GB2312" pitchFamily="49" charset="-122"/>
              </a:rPr>
              <a:t>中外四禁、二卫、四军长上将士</a:t>
            </a:r>
            <a:r>
              <a:rPr lang="en-US" altLang="zh-CN" dirty="0">
                <a:ea typeface="楷体_GB2312" pitchFamily="49" charset="-122"/>
              </a:rPr>
              <a:t>,</a:t>
            </a:r>
            <a:r>
              <a:rPr lang="zh-CN" altLang="en-US" dirty="0">
                <a:ea typeface="楷体_GB2312" pitchFamily="49" charset="-122"/>
              </a:rPr>
              <a:t>皆令修学。课后宫</a:t>
            </a:r>
            <a:r>
              <a:rPr lang="en-US" altLang="zh-CN" dirty="0">
                <a:ea typeface="楷体_GB2312" pitchFamily="49" charset="-122"/>
              </a:rPr>
              <a:t>,</a:t>
            </a:r>
            <a:r>
              <a:rPr lang="zh-CN" altLang="en-US" dirty="0">
                <a:ea typeface="楷体_GB2312" pitchFamily="49" charset="-122"/>
              </a:rPr>
              <a:t>置典学</a:t>
            </a:r>
            <a:r>
              <a:rPr lang="en-US" altLang="zh-CN" dirty="0">
                <a:ea typeface="楷体_GB2312" pitchFamily="49" charset="-122"/>
              </a:rPr>
              <a:t>,</a:t>
            </a:r>
            <a:r>
              <a:rPr lang="zh-CN" altLang="en-US" dirty="0">
                <a:ea typeface="楷体_GB2312" pitchFamily="49" charset="-122"/>
              </a:rPr>
              <a:t>立内司</a:t>
            </a:r>
            <a:r>
              <a:rPr lang="en-US" altLang="zh-CN" dirty="0">
                <a:ea typeface="楷体_GB2312" pitchFamily="49" charset="-122"/>
              </a:rPr>
              <a:t>,</a:t>
            </a:r>
            <a:r>
              <a:rPr lang="zh-CN" altLang="en-US" dirty="0">
                <a:ea typeface="楷体_GB2312" pitchFamily="49" charset="-122"/>
              </a:rPr>
              <a:t>以授于掖庭</a:t>
            </a:r>
            <a:r>
              <a:rPr lang="en-US" altLang="zh-CN" dirty="0">
                <a:ea typeface="楷体_GB2312" pitchFamily="49" charset="-122"/>
              </a:rPr>
              <a:t>,</a:t>
            </a:r>
            <a:r>
              <a:rPr lang="zh-CN" altLang="en-US" dirty="0">
                <a:ea typeface="楷体_GB2312" pitchFamily="49" charset="-122"/>
              </a:rPr>
              <a:t>选阉人及女隶有聪识者置博士以授经。</a:t>
            </a:r>
          </a:p>
          <a:p>
            <a:pPr eaLnBrk="1" hangingPunct="1"/>
            <a:r>
              <a:rPr lang="zh-CN" altLang="en-US" dirty="0">
                <a:ea typeface="楷体_GB2312" pitchFamily="49" charset="-122"/>
              </a:rPr>
              <a:t>禁绝老庄图谶之学。</a:t>
            </a:r>
            <a:endParaRPr lang="en-US" altLang="zh-CN" dirty="0">
              <a:ea typeface="楷体_GB2312" pitchFamily="49" charset="-122"/>
            </a:endParaRPr>
          </a:p>
          <a:p>
            <a:pPr eaLnBrk="1" hangingPunct="1"/>
            <a:r>
              <a:rPr lang="zh-CN" altLang="en-US" dirty="0">
                <a:ea typeface="楷体_GB2312" pitchFamily="49" charset="-122"/>
              </a:rPr>
              <a:t>提倡佛教。</a:t>
            </a:r>
          </a:p>
          <a:p>
            <a:pPr eaLnBrk="1" hangingPunct="1"/>
            <a:endParaRPr lang="zh-CN" altLang="en-US" b="1" dirty="0">
              <a:solidFill>
                <a:srgbClr val="9933FF"/>
              </a:solidFill>
              <a:ea typeface="楷体_GB2312" pitchFamily="49" charset="-122"/>
            </a:endParaRPr>
          </a:p>
          <a:p>
            <a:pPr eaLnBrk="1" hangingPunct="1"/>
            <a:endParaRPr lang="en-US" altLang="zh-CN"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3">
            <a:extLst>
              <a:ext uri="{FF2B5EF4-FFF2-40B4-BE49-F238E27FC236}">
                <a16:creationId xmlns:a16="http://schemas.microsoft.com/office/drawing/2014/main" id="{EAF83122-D74B-4E9C-6B4B-C06E02C4D4AC}"/>
              </a:ext>
            </a:extLst>
          </p:cNvPr>
          <p:cNvSpPr>
            <a:spLocks noGrp="1" noRot="1" noChangeArrowheads="1"/>
          </p:cNvSpPr>
          <p:nvPr>
            <p:ph type="body" idx="1"/>
          </p:nvPr>
        </p:nvSpPr>
        <p:spPr>
          <a:xfrm>
            <a:off x="250825" y="836613"/>
            <a:ext cx="8540750" cy="4194175"/>
          </a:xfrm>
        </p:spPr>
        <p:txBody>
          <a:bodyPr/>
          <a:lstStyle/>
          <a:p>
            <a:pPr eaLnBrk="1" hangingPunct="1"/>
            <a:r>
              <a:rPr lang="zh-CN" altLang="en-US" dirty="0">
                <a:latin typeface="楷体" panose="02010609060101010101" pitchFamily="49" charset="-122"/>
                <a:ea typeface="楷体" panose="02010609060101010101" pitchFamily="49" charset="-122"/>
              </a:rPr>
              <a:t>猛乃受命军国内外万几之务事无巨细莫不归之猛宰政公平流放尸素拔幽滞显贤才外修兵革内崇儒学劝课农桑教以廉耻无罪而不刑无才而不任庶绩咸熙百揆时叙于是兵强国富垂及升平</a:t>
            </a:r>
            <a:r>
              <a:rPr lang="en-US" altLang="zh-CN" dirty="0"/>
              <a:t>——</a:t>
            </a:r>
            <a:r>
              <a:rPr lang="zh-CN" altLang="en-US" dirty="0"/>
              <a:t>史部</a:t>
            </a:r>
            <a:r>
              <a:rPr lang="en-US" altLang="zh-CN" dirty="0"/>
              <a:t>,</a:t>
            </a:r>
            <a:r>
              <a:rPr lang="zh-CN" altLang="en-US" dirty="0"/>
              <a:t>正史类</a:t>
            </a:r>
            <a:r>
              <a:rPr lang="en-US" altLang="zh-CN" dirty="0"/>
              <a:t>,</a:t>
            </a:r>
            <a:r>
              <a:rPr lang="zh-CN" altLang="en-US" dirty="0"/>
              <a:t>晋书</a:t>
            </a:r>
            <a:r>
              <a:rPr lang="en-US" altLang="zh-CN" dirty="0"/>
              <a:t>,</a:t>
            </a:r>
            <a:r>
              <a:rPr lang="zh-CN" altLang="en-US" dirty="0"/>
              <a:t>卷一百十四，苻坚载记王猛附传</a:t>
            </a:r>
          </a:p>
          <a:p>
            <a:pPr eaLnBrk="1" hangingPunct="1"/>
            <a:endParaRPr lang="zh-CN" altLang="en-US" b="1" dirty="0">
              <a:solidFill>
                <a:srgbClr val="9933FF"/>
              </a:solidFill>
            </a:endParaRPr>
          </a:p>
          <a:p>
            <a:pPr eaLnBrk="1" hangingPunct="1"/>
            <a:r>
              <a:rPr lang="zh-CN" altLang="en-US" b="1" dirty="0"/>
              <a:t>勋旧势力与异族集团</a:t>
            </a:r>
          </a:p>
          <a:p>
            <a:pPr eaLnBrk="1" hangingPunct="1"/>
            <a:endParaRPr lang="en-US" altLang="zh-CN" b="1" dirty="0">
              <a:solidFill>
                <a:srgbClr val="9933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3">
            <a:extLst>
              <a:ext uri="{FF2B5EF4-FFF2-40B4-BE49-F238E27FC236}">
                <a16:creationId xmlns:a16="http://schemas.microsoft.com/office/drawing/2014/main" id="{3C35A2CB-37C1-AA1F-53BD-B76AFC089DBA}"/>
              </a:ext>
            </a:extLst>
          </p:cNvPr>
          <p:cNvSpPr>
            <a:spLocks noGrp="1" noRot="1" noChangeArrowheads="1"/>
          </p:cNvSpPr>
          <p:nvPr>
            <p:ph type="body" idx="1"/>
          </p:nvPr>
        </p:nvSpPr>
        <p:spPr>
          <a:xfrm>
            <a:off x="301625" y="692150"/>
            <a:ext cx="8540750" cy="5407025"/>
          </a:xfrm>
        </p:spPr>
        <p:txBody>
          <a:bodyPr/>
          <a:lstStyle/>
          <a:p>
            <a:pPr eaLnBrk="1" hangingPunct="1">
              <a:lnSpc>
                <a:spcPct val="90000"/>
              </a:lnSpc>
            </a:pPr>
            <a:r>
              <a:rPr lang="zh-CN" altLang="en-US" sz="2400" dirty="0">
                <a:latin typeface="楷体_GB2312" pitchFamily="49" charset="-122"/>
                <a:ea typeface="楷体_GB2312" pitchFamily="49" charset="-122"/>
              </a:rPr>
              <a:t>王猛请慕容垂之佩刀，绐其子使叛逃，期以杀垂，司马温公讥其非雅德君子所为，何望猛之厚而责之薄也！猛者，乱人之雄者耳，恶知德哉！</a:t>
            </a:r>
            <a:br>
              <a:rPr lang="zh-CN" altLang="en-US" sz="2400" dirty="0">
                <a:latin typeface="楷体_GB2312" pitchFamily="49" charset="-122"/>
                <a:ea typeface="楷体_GB2312" pitchFamily="49" charset="-122"/>
              </a:rPr>
            </a:br>
            <a:r>
              <a:rPr lang="zh-CN" altLang="en-US" sz="2400" dirty="0">
                <a:latin typeface="楷体_GB2312" pitchFamily="49" charset="-122"/>
                <a:ea typeface="楷体_GB2312" pitchFamily="49" charset="-122"/>
              </a:rPr>
              <a:t>猛以桓温为不足有为而不归晋，将谓苻坚之可与定天下乎？乃坚亡而晋固存，果孰短而孰长邪？使猛随温而东也，归晋也，非归温也。猛而果有定天下之略，则因温以归晋，而因可用晋以制温。然则其不随温而东，乃智量出乎温之下，而欲择易与者以获富贵耳。慕容垂奔秦，慕容评以鬻薪卖水之猥贱而握重兵，猛灭之，非智勇之绝人，摧枯折朽之易也。苻坚之不欲杀垂，猛岂能闲之，而徒为挠乱，忌其宠而已矣。其誓三军曰：“王景略受国厚恩，任兼内外，受爵明君之廷，称觞父母之室，不亦美乎？”猛之涯量尽于此矣。绐无知之稚子而陷其死，商鞅、张仪之术也。朱子曰：“三秦豪杰之士，非猛而谁？”伏戈矛于谈笑，激叛乱以杀人，妾妇耳，奚豪杰之云！（王夫之 读通鉴论 卷十四）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D923F5CD-F8EA-760F-DAC5-181F411AED99}"/>
              </a:ext>
            </a:extLst>
          </p:cNvPr>
          <p:cNvSpPr>
            <a:spLocks noGrp="1" noRot="1" noChangeArrowheads="1"/>
          </p:cNvSpPr>
          <p:nvPr>
            <p:ph type="title"/>
          </p:nvPr>
        </p:nvSpPr>
        <p:spPr/>
        <p:txBody>
          <a:bodyPr/>
          <a:lstStyle/>
          <a:p>
            <a:pPr eaLnBrk="1" hangingPunct="1"/>
            <a:endParaRPr lang="zh-CN" altLang="zh-CN"/>
          </a:p>
        </p:txBody>
      </p:sp>
      <p:sp>
        <p:nvSpPr>
          <p:cNvPr id="25603" name="Rectangle 3">
            <a:extLst>
              <a:ext uri="{FF2B5EF4-FFF2-40B4-BE49-F238E27FC236}">
                <a16:creationId xmlns:a16="http://schemas.microsoft.com/office/drawing/2014/main" id="{3C29E5AB-5E99-D50B-9FC0-BB61900FE68A}"/>
              </a:ext>
            </a:extLst>
          </p:cNvPr>
          <p:cNvSpPr>
            <a:spLocks noGrp="1" noRot="1" noChangeArrowheads="1"/>
          </p:cNvSpPr>
          <p:nvPr>
            <p:ph type="body" idx="1"/>
          </p:nvPr>
        </p:nvSpPr>
        <p:spPr/>
        <p:txBody>
          <a:bodyPr/>
          <a:lstStyle/>
          <a:p>
            <a:pPr eaLnBrk="1" hangingPunct="1"/>
            <a:endParaRPr lang="zh-CN" altLang="zh-CN"/>
          </a:p>
        </p:txBody>
      </p:sp>
      <p:pic>
        <p:nvPicPr>
          <p:cNvPr id="25604" name="Picture 5" descr="前秦疆域图">
            <a:hlinkClick r:id="rId2" action="ppaction://hlinksldjump"/>
            <a:extLst>
              <a:ext uri="{FF2B5EF4-FFF2-40B4-BE49-F238E27FC236}">
                <a16:creationId xmlns:a16="http://schemas.microsoft.com/office/drawing/2014/main" id="{8FA792E0-FA0F-6D7B-9227-D4534E42C6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825" y="0"/>
            <a:ext cx="8604250" cy="6881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3">
            <a:extLst>
              <a:ext uri="{FF2B5EF4-FFF2-40B4-BE49-F238E27FC236}">
                <a16:creationId xmlns:a16="http://schemas.microsoft.com/office/drawing/2014/main" id="{77D061B9-0C6F-A65E-10D4-E723C8166A94}"/>
              </a:ext>
            </a:extLst>
          </p:cNvPr>
          <p:cNvSpPr>
            <a:spLocks noGrp="1" noRot="1" noChangeArrowheads="1"/>
          </p:cNvSpPr>
          <p:nvPr>
            <p:ph type="body" idx="1"/>
          </p:nvPr>
        </p:nvSpPr>
        <p:spPr>
          <a:xfrm>
            <a:off x="161925" y="620688"/>
            <a:ext cx="8820150" cy="5903912"/>
          </a:xfrm>
        </p:spPr>
        <p:txBody>
          <a:bodyPr/>
          <a:lstStyle/>
          <a:p>
            <a:pPr eaLnBrk="1" hangingPunct="1">
              <a:lnSpc>
                <a:spcPct val="80000"/>
              </a:lnSpc>
            </a:pPr>
            <a:r>
              <a:rPr lang="zh-CN" altLang="en-US" sz="3600" b="1" dirty="0"/>
              <a:t>苻坚的民族政策及影响</a:t>
            </a:r>
            <a:r>
              <a:rPr lang="en-US" altLang="zh-CN" sz="3600" b="1" dirty="0"/>
              <a:t>——</a:t>
            </a:r>
          </a:p>
          <a:p>
            <a:pPr eaLnBrk="1" hangingPunct="1">
              <a:lnSpc>
                <a:spcPct val="80000"/>
              </a:lnSpc>
            </a:pPr>
            <a:r>
              <a:rPr lang="zh-CN" altLang="en-US" sz="2800" dirty="0"/>
              <a:t>过度的怀柔政策</a:t>
            </a:r>
            <a:r>
              <a:rPr lang="en-US" altLang="zh-CN" sz="2800" dirty="0"/>
              <a:t>—</a:t>
            </a:r>
            <a:r>
              <a:rPr lang="zh-CN" altLang="en-US" sz="2800" dirty="0"/>
              <a:t>前燕（慕容垂、慕容评）</a:t>
            </a:r>
          </a:p>
          <a:p>
            <a:pPr eaLnBrk="1" hangingPunct="1">
              <a:lnSpc>
                <a:spcPct val="80000"/>
              </a:lnSpc>
            </a:pPr>
            <a:r>
              <a:rPr lang="zh-CN" altLang="en-US" sz="2800" dirty="0"/>
              <a:t>徙民政策</a:t>
            </a:r>
            <a:r>
              <a:rPr lang="en-US" altLang="zh-CN" sz="2800" dirty="0"/>
              <a:t>—</a:t>
            </a:r>
            <a:r>
              <a:rPr lang="zh-CN" altLang="en-US" sz="2800" dirty="0"/>
              <a:t>匈奴、慕容鲜卑、前凉</a:t>
            </a:r>
          </a:p>
          <a:p>
            <a:pPr eaLnBrk="1" hangingPunct="1">
              <a:lnSpc>
                <a:spcPct val="80000"/>
              </a:lnSpc>
            </a:pPr>
            <a:r>
              <a:rPr lang="zh-CN" altLang="en-US" sz="2800" dirty="0"/>
              <a:t>分割统治</a:t>
            </a:r>
            <a:r>
              <a:rPr lang="en-US" altLang="zh-CN" sz="2800" dirty="0"/>
              <a:t>—</a:t>
            </a:r>
            <a:r>
              <a:rPr lang="zh-CN" altLang="en-US" sz="2800" dirty="0"/>
              <a:t>匈奴、代国</a:t>
            </a:r>
          </a:p>
          <a:p>
            <a:pPr eaLnBrk="1" hangingPunct="1">
              <a:lnSpc>
                <a:spcPct val="80000"/>
              </a:lnSpc>
            </a:pPr>
            <a:r>
              <a:rPr lang="zh-CN" altLang="en-US" sz="2800" dirty="0"/>
              <a:t>军事分封统治</a:t>
            </a:r>
            <a:r>
              <a:rPr lang="en-US" altLang="zh-CN" sz="2800" dirty="0"/>
              <a:t>—</a:t>
            </a:r>
          </a:p>
          <a:p>
            <a:pPr eaLnBrk="1" hangingPunct="1">
              <a:lnSpc>
                <a:spcPct val="80000"/>
              </a:lnSpc>
            </a:pPr>
            <a:r>
              <a:rPr lang="zh-CN" altLang="en-US" sz="2800" dirty="0">
                <a:latin typeface="楷体" panose="02010609060101010101" pitchFamily="49" charset="-122"/>
                <a:ea typeface="楷体" panose="02010609060101010101" pitchFamily="49" charset="-122"/>
              </a:rPr>
              <a:t>陛下宠育鲜卑、羌、羯，布诸畿甸，旧人族类，斥徙遐方。今倾国而去，如有风尘之变者，其如宗庙何</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监国以弱卒数万留守京师，鲜卑、羌、羯攒聚如林，此皆国之贼也，我之仇也。</a:t>
            </a:r>
            <a:r>
              <a:rPr lang="en-US" altLang="zh-CN" sz="2800" dirty="0">
                <a:ea typeface="楷体_GB2312" pitchFamily="49" charset="-122"/>
              </a:rPr>
              <a:t>—</a:t>
            </a:r>
            <a:r>
              <a:rPr lang="zh-CN" altLang="en-US" sz="2800" dirty="0">
                <a:ea typeface="楷体_GB2312" pitchFamily="49" charset="-122"/>
              </a:rPr>
              <a:t>晋书苻坚载记下</a:t>
            </a:r>
          </a:p>
          <a:p>
            <a:pPr eaLnBrk="1" hangingPunct="1">
              <a:lnSpc>
                <a:spcPct val="80000"/>
              </a:lnSpc>
            </a:pPr>
            <a:r>
              <a:rPr lang="zh-TW" altLang="en-US" sz="2800" dirty="0">
                <a:latin typeface="楷体" panose="02010609060101010101" pitchFamily="49" charset="-122"/>
                <a:ea typeface="楷体" panose="02010609060101010101" pitchFamily="49" charset="-122"/>
              </a:rPr>
              <a:t>阿得脂阿得脂博勞舅父是仇綏尾長翼短不能飛逺徙種人留鮮卑一旦緩急當語誰</a:t>
            </a:r>
            <a:r>
              <a:rPr lang="en-US" altLang="zh-CN" sz="2800" dirty="0">
                <a:latin typeface="楷体_GB2312" pitchFamily="49" charset="-122"/>
                <a:ea typeface="楷体_GB2312" pitchFamily="49" charset="-122"/>
              </a:rPr>
              <a:t>——</a:t>
            </a:r>
            <a:r>
              <a:rPr lang="zh-CN" altLang="en-US" sz="2800" dirty="0">
                <a:latin typeface="楷体_GB2312" pitchFamily="49" charset="-122"/>
                <a:ea typeface="楷体_GB2312" pitchFamily="49" charset="-122"/>
              </a:rPr>
              <a:t>资治通鉴</a:t>
            </a:r>
          </a:p>
          <a:p>
            <a:pPr eaLnBrk="1" hangingPunct="1">
              <a:lnSpc>
                <a:spcPct val="80000"/>
              </a:lnSpc>
            </a:pPr>
            <a:r>
              <a:rPr lang="zh-CN" altLang="en-US" sz="2800" dirty="0">
                <a:ea typeface="楷体_GB2312" pitchFamily="49" charset="-122"/>
              </a:rPr>
              <a:t>淝水战后</a:t>
            </a:r>
            <a:r>
              <a:rPr lang="en-US" altLang="zh-CN" sz="2800" dirty="0">
                <a:ea typeface="楷体_GB2312" pitchFamily="49" charset="-122"/>
              </a:rPr>
              <a:t>—</a:t>
            </a:r>
            <a:r>
              <a:rPr lang="zh-CN" altLang="en-US" sz="2800" dirty="0">
                <a:ea typeface="楷体_GB2312" pitchFamily="49" charset="-122"/>
              </a:rPr>
              <a:t>后燕、西燕、后凉、后秦、西秦、北魏</a:t>
            </a:r>
          </a:p>
        </p:txBody>
      </p:sp>
      <p:pic>
        <p:nvPicPr>
          <p:cNvPr id="5" name="图形 4" descr="一个玩具长颈鹿">
            <a:extLst>
              <a:ext uri="{FF2B5EF4-FFF2-40B4-BE49-F238E27FC236}">
                <a16:creationId xmlns:a16="http://schemas.microsoft.com/office/drawing/2014/main" id="{3BCA3C30-0EAD-2524-2040-B8851D73EA7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28384" y="5346413"/>
            <a:ext cx="1205880" cy="1205880"/>
          </a:xfrm>
          <a:prstGeom prst="rect">
            <a:avLst/>
          </a:prstGeom>
        </p:spPr>
      </p:pic>
      <p:pic>
        <p:nvPicPr>
          <p:cNvPr id="2" name="图形 2" descr="书架上的书籍 纯色填充">
            <a:hlinkClick r:id="rId4" action="ppaction://hlinksldjump"/>
            <a:extLst>
              <a:ext uri="{FF2B5EF4-FFF2-40B4-BE49-F238E27FC236}">
                <a16:creationId xmlns:a16="http://schemas.microsoft.com/office/drawing/2014/main" id="{9570E10B-18A1-6450-8A40-E93B9CB49A8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3568" y="5780112"/>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3" name="Rectangle 3">
            <a:extLst>
              <a:ext uri="{FF2B5EF4-FFF2-40B4-BE49-F238E27FC236}">
                <a16:creationId xmlns:a16="http://schemas.microsoft.com/office/drawing/2014/main" id="{CA66C9DE-6F67-85A7-F444-1342911C08D4}"/>
              </a:ext>
            </a:extLst>
          </p:cNvPr>
          <p:cNvSpPr>
            <a:spLocks noGrp="1" noRot="1" noChangeArrowheads="1"/>
          </p:cNvSpPr>
          <p:nvPr>
            <p:ph type="body" idx="1"/>
          </p:nvPr>
        </p:nvSpPr>
        <p:spPr>
          <a:xfrm>
            <a:off x="301625" y="765175"/>
            <a:ext cx="8540750" cy="5334000"/>
          </a:xfrm>
        </p:spPr>
        <p:txBody>
          <a:bodyPr/>
          <a:lstStyle/>
          <a:p>
            <a:pPr eaLnBrk="1" hangingPunct="1"/>
            <a:r>
              <a:rPr lang="zh-CN" altLang="en-US" sz="2800" b="1" dirty="0"/>
              <a:t>战乱中的北方社会</a:t>
            </a:r>
          </a:p>
          <a:p>
            <a:pPr eaLnBrk="1" hangingPunct="1"/>
            <a:r>
              <a:rPr lang="zh-CN" altLang="en-US" sz="2800" b="1" dirty="0"/>
              <a:t>北方人口的流动</a:t>
            </a:r>
            <a:r>
              <a:rPr lang="en-US" altLang="zh-CN" sz="2800" b="1" dirty="0"/>
              <a:t>——</a:t>
            </a:r>
            <a:r>
              <a:rPr lang="zh-CN" altLang="en-US" sz="2800" b="1" dirty="0"/>
              <a:t>东北、西北、南方</a:t>
            </a:r>
          </a:p>
          <a:p>
            <a:pPr eaLnBrk="1" hangingPunct="1"/>
            <a:r>
              <a:rPr lang="zh-CN" altLang="en-US" sz="2800" dirty="0"/>
              <a:t>大规模流动始自永嘉（</a:t>
            </a:r>
            <a:r>
              <a:rPr lang="en-US" altLang="zh-CN" sz="2800" dirty="0"/>
              <a:t>307—313</a:t>
            </a:r>
            <a:r>
              <a:rPr lang="zh-CN" altLang="en-US" sz="2800" dirty="0"/>
              <a:t>）末年</a:t>
            </a:r>
          </a:p>
          <a:p>
            <a:pPr eaLnBrk="1" hangingPunct="1"/>
            <a:r>
              <a:rPr lang="zh-CN" altLang="en-US" sz="2800" b="1" dirty="0"/>
              <a:t>东北：前燕政权</a:t>
            </a:r>
            <a:r>
              <a:rPr lang="en-US" altLang="zh-CN" sz="2800" b="1" dirty="0"/>
              <a:t>——</a:t>
            </a:r>
            <a:r>
              <a:rPr lang="zh-CN" altLang="en-US" sz="2800" b="1" dirty="0"/>
              <a:t>辽河流域</a:t>
            </a:r>
          </a:p>
          <a:p>
            <a:pPr eaLnBrk="1" hangingPunct="1"/>
            <a:r>
              <a:rPr lang="zh-CN" altLang="en-US" sz="2800" dirty="0">
                <a:latin typeface="楷体" panose="02010609060101010101" pitchFamily="49" charset="-122"/>
                <a:ea typeface="楷体" panose="02010609060101010101" pitchFamily="49" charset="-122"/>
              </a:rPr>
              <a:t>连岁寇掠百姓失业流亡归附者日月相继</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建武初元帝承制拜廆假节散骑常侍都督辽左杂夷流人诸军事</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时二京倾覆幽冀沦陷廆刑政修明虚怀引纳流亡士庶多襁负归之廆乃立郡以统流人冀州人为冀阳郡豫州人为成周郡青州人为营丘郡并州人为唐国郡于是推举贤才委以庶政</a:t>
            </a:r>
            <a:r>
              <a:rPr lang="en-US" altLang="zh-CN" sz="2800" dirty="0"/>
              <a:t>——</a:t>
            </a:r>
            <a:r>
              <a:rPr lang="zh-CN" altLang="en-US" sz="2800" dirty="0"/>
              <a:t>史部</a:t>
            </a:r>
            <a:r>
              <a:rPr lang="en-US" altLang="zh-CN" sz="2800" dirty="0"/>
              <a:t>,</a:t>
            </a:r>
            <a:r>
              <a:rPr lang="zh-CN" altLang="en-US" sz="2800" dirty="0"/>
              <a:t>正史类</a:t>
            </a:r>
            <a:r>
              <a:rPr lang="en-US" altLang="zh-CN" sz="2800" dirty="0"/>
              <a:t>,</a:t>
            </a:r>
            <a:r>
              <a:rPr lang="zh-CN" altLang="en-US" sz="2800" dirty="0"/>
              <a:t>晋书</a:t>
            </a:r>
            <a:r>
              <a:rPr lang="en-US" altLang="zh-CN" sz="2800" dirty="0"/>
              <a:t>,</a:t>
            </a:r>
            <a:r>
              <a:rPr lang="zh-CN" altLang="en-US" sz="2800" dirty="0"/>
              <a:t>卷一百八</a:t>
            </a:r>
            <a:r>
              <a:rPr lang="en-US" altLang="zh-CN" sz="2800" dirty="0"/>
              <a:t>,</a:t>
            </a:r>
            <a:r>
              <a:rPr lang="zh-CN" altLang="en-US" sz="2800" dirty="0"/>
              <a:t>慕容廆载记 </a:t>
            </a:r>
            <a:endParaRPr lang="zh-CN" altLang="en-US" sz="2800" dirty="0">
              <a:hlinkClick r:id="rId2" action="ppaction://hlinksldjump"/>
            </a:endParaRPr>
          </a:p>
        </p:txBody>
      </p:sp>
      <p:pic>
        <p:nvPicPr>
          <p:cNvPr id="2" name="图形 2" descr="书架上的书籍 纯色填充">
            <a:hlinkClick r:id="rId2" action="ppaction://hlinksldjump"/>
            <a:extLst>
              <a:ext uri="{FF2B5EF4-FFF2-40B4-BE49-F238E27FC236}">
                <a16:creationId xmlns:a16="http://schemas.microsoft.com/office/drawing/2014/main" id="{079E922C-AFA5-80C7-0C8D-7570E45241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67625" y="5732463"/>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4" presetClass="entr" presetSubtype="0" fill="hold" nodeType="clickEffect">
                                  <p:stCondLst>
                                    <p:cond delay="0"/>
                                  </p:stCondLst>
                                  <p:childTnLst>
                                    <p:set>
                                      <p:cBhvr>
                                        <p:cTn id="6" dur="1" fill="hold">
                                          <p:stCondLst>
                                            <p:cond delay="0"/>
                                          </p:stCondLst>
                                        </p:cTn>
                                        <p:tgtEl>
                                          <p:spTgt spid="122883">
                                            <p:txEl>
                                              <p:pRg st="0" end="0"/>
                                            </p:txEl>
                                          </p:spTgt>
                                        </p:tgtEl>
                                        <p:attrNameLst>
                                          <p:attrName>style.visibility</p:attrName>
                                        </p:attrNameLst>
                                      </p:cBhvr>
                                      <p:to>
                                        <p:strVal val="visible"/>
                                      </p:to>
                                    </p:set>
                                    <p:anim to="" calcmode="lin" valueType="num">
                                      <p:cBhvr>
                                        <p:cTn id="7" dur="1" fill="hold"/>
                                        <p:tgtEl>
                                          <p:spTgt spid="122883">
                                            <p:txEl>
                                              <p:pRg st="0" end="0"/>
                                            </p:txEl>
                                          </p:spTgt>
                                        </p:tgtEl>
                                        <p:attrNameLst>
                                          <p:attrName/>
                                        </p:attrNameLst>
                                      </p:cBhvr>
                                    </p:anim>
                                  </p:childTnLst>
                                </p:cTn>
                              </p:par>
                            </p:childTnLst>
                          </p:cTn>
                        </p:par>
                      </p:childTnLst>
                    </p:cTn>
                  </p:par>
                  <p:par>
                    <p:cTn id="8" fill="hold" nodeType="clickPar">
                      <p:stCondLst>
                        <p:cond delay="indefinite"/>
                      </p:stCondLst>
                      <p:childTnLst>
                        <p:par>
                          <p:cTn id="9" fill="hold" nodeType="withGroup">
                            <p:stCondLst>
                              <p:cond delay="0"/>
                            </p:stCondLst>
                            <p:childTnLst>
                              <p:par>
                                <p:cTn id="10" presetID="24" presetClass="entr" presetSubtype="0" fill="hold" nodeType="clickEffect">
                                  <p:stCondLst>
                                    <p:cond delay="0"/>
                                  </p:stCondLst>
                                  <p:childTnLst>
                                    <p:set>
                                      <p:cBhvr>
                                        <p:cTn id="11" dur="1" fill="hold">
                                          <p:stCondLst>
                                            <p:cond delay="0"/>
                                          </p:stCondLst>
                                        </p:cTn>
                                        <p:tgtEl>
                                          <p:spTgt spid="122883">
                                            <p:txEl>
                                              <p:pRg st="1" end="1"/>
                                            </p:txEl>
                                          </p:spTgt>
                                        </p:tgtEl>
                                        <p:attrNameLst>
                                          <p:attrName>style.visibility</p:attrName>
                                        </p:attrNameLst>
                                      </p:cBhvr>
                                      <p:to>
                                        <p:strVal val="visible"/>
                                      </p:to>
                                    </p:set>
                                    <p:anim to="" calcmode="lin" valueType="num">
                                      <p:cBhvr>
                                        <p:cTn id="12" dur="1" fill="hold"/>
                                        <p:tgtEl>
                                          <p:spTgt spid="122883">
                                            <p:txEl>
                                              <p:pRg st="1" end="1"/>
                                            </p:txEl>
                                          </p:spTgt>
                                        </p:tgtEl>
                                        <p:attrNameLst>
                                          <p:attrName/>
                                        </p:attrNameLst>
                                      </p:cBhvr>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24" presetClass="entr" presetSubtype="0" fill="hold" nodeType="clickEffect">
                                  <p:stCondLst>
                                    <p:cond delay="0"/>
                                  </p:stCondLst>
                                  <p:childTnLst>
                                    <p:set>
                                      <p:cBhvr>
                                        <p:cTn id="16" dur="1" fill="hold">
                                          <p:stCondLst>
                                            <p:cond delay="0"/>
                                          </p:stCondLst>
                                        </p:cTn>
                                        <p:tgtEl>
                                          <p:spTgt spid="122883">
                                            <p:txEl>
                                              <p:pRg st="2" end="2"/>
                                            </p:txEl>
                                          </p:spTgt>
                                        </p:tgtEl>
                                        <p:attrNameLst>
                                          <p:attrName>style.visibility</p:attrName>
                                        </p:attrNameLst>
                                      </p:cBhvr>
                                      <p:to>
                                        <p:strVal val="visible"/>
                                      </p:to>
                                    </p:set>
                                    <p:anim to="" calcmode="lin" valueType="num">
                                      <p:cBhvr>
                                        <p:cTn id="17" dur="1" fill="hold"/>
                                        <p:tgtEl>
                                          <p:spTgt spid="122883">
                                            <p:txEl>
                                              <p:pRg st="2" end="2"/>
                                            </p:txEl>
                                          </p:spTgt>
                                        </p:tgtEl>
                                        <p:attrNameLst>
                                          <p:attrName/>
                                        </p:attrNameLst>
                                      </p:cBhvr>
                                    </p:anim>
                                  </p:childTnLst>
                                </p:cTn>
                              </p:par>
                            </p:childTnLst>
                          </p:cTn>
                        </p:par>
                      </p:childTnLst>
                    </p:cTn>
                  </p:par>
                  <p:par>
                    <p:cTn id="18" fill="hold" nodeType="clickPar">
                      <p:stCondLst>
                        <p:cond delay="indefinite"/>
                      </p:stCondLst>
                      <p:childTnLst>
                        <p:par>
                          <p:cTn id="19" fill="hold" nodeType="withGroup">
                            <p:stCondLst>
                              <p:cond delay="0"/>
                            </p:stCondLst>
                            <p:childTnLst>
                              <p:par>
                                <p:cTn id="20" presetID="24" presetClass="entr" presetSubtype="0" fill="hold" nodeType="clickEffect">
                                  <p:stCondLst>
                                    <p:cond delay="0"/>
                                  </p:stCondLst>
                                  <p:childTnLst>
                                    <p:set>
                                      <p:cBhvr>
                                        <p:cTn id="21" dur="1" fill="hold">
                                          <p:stCondLst>
                                            <p:cond delay="0"/>
                                          </p:stCondLst>
                                        </p:cTn>
                                        <p:tgtEl>
                                          <p:spTgt spid="122883">
                                            <p:txEl>
                                              <p:pRg st="3" end="3"/>
                                            </p:txEl>
                                          </p:spTgt>
                                        </p:tgtEl>
                                        <p:attrNameLst>
                                          <p:attrName>style.visibility</p:attrName>
                                        </p:attrNameLst>
                                      </p:cBhvr>
                                      <p:to>
                                        <p:strVal val="visible"/>
                                      </p:to>
                                    </p:set>
                                    <p:anim to="" calcmode="lin" valueType="num">
                                      <p:cBhvr>
                                        <p:cTn id="22" dur="1" fill="hold"/>
                                        <p:tgtEl>
                                          <p:spTgt spid="122883">
                                            <p:txEl>
                                              <p:pRg st="3" end="3"/>
                                            </p:txEl>
                                          </p:spTgt>
                                        </p:tgtEl>
                                        <p:attrNameLst>
                                          <p:attrName/>
                                        </p:attrNameLst>
                                      </p:cBhvr>
                                    </p:anim>
                                  </p:childTnLst>
                                </p:cTn>
                              </p:par>
                              <p:par>
                                <p:cTn id="23" presetID="24" presetClass="entr" presetSubtype="0" fill="hold" nodeType="withEffect">
                                  <p:stCondLst>
                                    <p:cond delay="0"/>
                                  </p:stCondLst>
                                  <p:childTnLst>
                                    <p:set>
                                      <p:cBhvr>
                                        <p:cTn id="24" dur="1" fill="hold">
                                          <p:stCondLst>
                                            <p:cond delay="0"/>
                                          </p:stCondLst>
                                        </p:cTn>
                                        <p:tgtEl>
                                          <p:spTgt spid="122883">
                                            <p:txEl>
                                              <p:pRg st="4" end="4"/>
                                            </p:txEl>
                                          </p:spTgt>
                                        </p:tgtEl>
                                        <p:attrNameLst>
                                          <p:attrName>style.visibility</p:attrName>
                                        </p:attrNameLst>
                                      </p:cBhvr>
                                      <p:to>
                                        <p:strVal val="visible"/>
                                      </p:to>
                                    </p:set>
                                    <p:anim to="" calcmode="lin" valueType="num">
                                      <p:cBhvr>
                                        <p:cTn id="25" dur="1" fill="hold"/>
                                        <p:tgtEl>
                                          <p:spTgt spid="122883">
                                            <p:txEl>
                                              <p:pRg st="4" end="4"/>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9" name="Rectangle 3">
            <a:extLst>
              <a:ext uri="{FF2B5EF4-FFF2-40B4-BE49-F238E27FC236}">
                <a16:creationId xmlns:a16="http://schemas.microsoft.com/office/drawing/2014/main" id="{0373C44F-395D-4106-A681-824466191208}"/>
              </a:ext>
            </a:extLst>
          </p:cNvPr>
          <p:cNvSpPr>
            <a:spLocks noGrp="1" noRot="1" noChangeArrowheads="1"/>
          </p:cNvSpPr>
          <p:nvPr>
            <p:ph type="body" idx="1"/>
          </p:nvPr>
        </p:nvSpPr>
        <p:spPr>
          <a:xfrm>
            <a:off x="301625" y="836613"/>
            <a:ext cx="8540750" cy="5262562"/>
          </a:xfrm>
        </p:spPr>
        <p:txBody>
          <a:bodyPr/>
          <a:lstStyle/>
          <a:p>
            <a:pPr eaLnBrk="1" hangingPunct="1"/>
            <a:r>
              <a:rPr lang="zh-CN" altLang="en-US" b="1" dirty="0"/>
              <a:t>南方</a:t>
            </a:r>
            <a:r>
              <a:rPr lang="en-US" altLang="zh-CN" b="1" dirty="0"/>
              <a:t>——</a:t>
            </a:r>
            <a:r>
              <a:rPr lang="zh-CN" altLang="en-US" b="1" dirty="0"/>
              <a:t>长江下游、中游</a:t>
            </a:r>
          </a:p>
          <a:p>
            <a:pPr eaLnBrk="1" hangingPunct="1"/>
            <a:r>
              <a:rPr lang="zh-CN" altLang="en-US" dirty="0">
                <a:latin typeface="楷体_GB2312" pitchFamily="49" charset="-122"/>
                <a:ea typeface="楷体_GB2312" pitchFamily="49" charset="-122"/>
              </a:rPr>
              <a:t>（居长江下游）社会阶层：上层为晋朝皇室和洛阳公卿士大夫（会稽、临海）；中间阶层为北方（江淮以北）士族，但多以武勇善战著称（京口、晋陵</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北府军事集团）；下层为长江以北地方低等士族及一般庶民。</a:t>
            </a:r>
          </a:p>
          <a:p>
            <a:pPr eaLnBrk="1" hangingPunct="1"/>
            <a:r>
              <a:rPr lang="zh-CN" altLang="en-US" dirty="0">
                <a:latin typeface="楷体_GB2312" pitchFamily="49" charset="-122"/>
                <a:ea typeface="楷体_GB2312" pitchFamily="49" charset="-122"/>
              </a:rPr>
              <a:t>（居长江中游）社会阶层：原居于南阳及新野的上层士族（江陵）；迁至襄阳的原居于南阳和新野地区的次等士族及雍、秦流民（侨置雍州</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襄阳军事集团）。</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4" presetClass="entr" presetSubtype="0" fill="hold" nodeType="clickEffect">
                                  <p:stCondLst>
                                    <p:cond delay="0"/>
                                  </p:stCondLst>
                                  <p:childTnLst>
                                    <p:set>
                                      <p:cBhvr>
                                        <p:cTn id="6" dur="1" fill="hold">
                                          <p:stCondLst>
                                            <p:cond delay="0"/>
                                          </p:stCondLst>
                                        </p:cTn>
                                        <p:tgtEl>
                                          <p:spTgt spid="121859">
                                            <p:txEl>
                                              <p:pRg st="0" end="0"/>
                                            </p:txEl>
                                          </p:spTgt>
                                        </p:tgtEl>
                                        <p:attrNameLst>
                                          <p:attrName>style.visibility</p:attrName>
                                        </p:attrNameLst>
                                      </p:cBhvr>
                                      <p:to>
                                        <p:strVal val="visible"/>
                                      </p:to>
                                    </p:set>
                                    <p:anim to="" calcmode="lin" valueType="num">
                                      <p:cBhvr>
                                        <p:cTn id="7" dur="1" fill="hold"/>
                                        <p:tgtEl>
                                          <p:spTgt spid="121859">
                                            <p:txEl>
                                              <p:pRg st="0" end="0"/>
                                            </p:txEl>
                                          </p:spTgt>
                                        </p:tgtEl>
                                        <p:attrNameLst>
                                          <p:attrName/>
                                        </p:attrNameLst>
                                      </p:cBhvr>
                                    </p:anim>
                                  </p:childTnLst>
                                </p:cTn>
                              </p:par>
                            </p:childTnLst>
                          </p:cTn>
                        </p:par>
                      </p:childTnLst>
                    </p:cTn>
                  </p:par>
                  <p:par>
                    <p:cTn id="8" fill="hold" nodeType="clickPar">
                      <p:stCondLst>
                        <p:cond delay="indefinite"/>
                      </p:stCondLst>
                      <p:childTnLst>
                        <p:par>
                          <p:cTn id="9" fill="hold" nodeType="withGroup">
                            <p:stCondLst>
                              <p:cond delay="0"/>
                            </p:stCondLst>
                            <p:childTnLst>
                              <p:par>
                                <p:cTn id="10" presetID="24" presetClass="entr" presetSubtype="0" fill="hold" nodeType="clickEffect">
                                  <p:stCondLst>
                                    <p:cond delay="0"/>
                                  </p:stCondLst>
                                  <p:childTnLst>
                                    <p:set>
                                      <p:cBhvr>
                                        <p:cTn id="11" dur="1" fill="hold">
                                          <p:stCondLst>
                                            <p:cond delay="0"/>
                                          </p:stCondLst>
                                        </p:cTn>
                                        <p:tgtEl>
                                          <p:spTgt spid="121859">
                                            <p:txEl>
                                              <p:pRg st="1" end="1"/>
                                            </p:txEl>
                                          </p:spTgt>
                                        </p:tgtEl>
                                        <p:attrNameLst>
                                          <p:attrName>style.visibility</p:attrName>
                                        </p:attrNameLst>
                                      </p:cBhvr>
                                      <p:to>
                                        <p:strVal val="visible"/>
                                      </p:to>
                                    </p:set>
                                    <p:anim to="" calcmode="lin" valueType="num">
                                      <p:cBhvr>
                                        <p:cTn id="12" dur="1" fill="hold"/>
                                        <p:tgtEl>
                                          <p:spTgt spid="121859">
                                            <p:txEl>
                                              <p:pRg st="1" end="1"/>
                                            </p:txEl>
                                          </p:spTgt>
                                        </p:tgtEl>
                                        <p:attrNameLst>
                                          <p:attrName/>
                                        </p:attrNameLst>
                                      </p:cBhvr>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24" presetClass="entr" presetSubtype="0" fill="hold" nodeType="clickEffect">
                                  <p:stCondLst>
                                    <p:cond delay="0"/>
                                  </p:stCondLst>
                                  <p:childTnLst>
                                    <p:set>
                                      <p:cBhvr>
                                        <p:cTn id="16" dur="1" fill="hold">
                                          <p:stCondLst>
                                            <p:cond delay="0"/>
                                          </p:stCondLst>
                                        </p:cTn>
                                        <p:tgtEl>
                                          <p:spTgt spid="121859">
                                            <p:txEl>
                                              <p:pRg st="2" end="2"/>
                                            </p:txEl>
                                          </p:spTgt>
                                        </p:tgtEl>
                                        <p:attrNameLst>
                                          <p:attrName>style.visibility</p:attrName>
                                        </p:attrNameLst>
                                      </p:cBhvr>
                                      <p:to>
                                        <p:strVal val="visible"/>
                                      </p:to>
                                    </p:set>
                                    <p:anim to="" calcmode="lin" valueType="num">
                                      <p:cBhvr>
                                        <p:cTn id="17" dur="1" fill="hold"/>
                                        <p:tgtEl>
                                          <p:spTgt spid="121859">
                                            <p:txEl>
                                              <p:pRg st="2" end="2"/>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a:extLst>
              <a:ext uri="{FF2B5EF4-FFF2-40B4-BE49-F238E27FC236}">
                <a16:creationId xmlns:a16="http://schemas.microsoft.com/office/drawing/2014/main" id="{FD072349-8A37-88EE-574A-A08FE84A83E3}"/>
              </a:ext>
            </a:extLst>
          </p:cNvPr>
          <p:cNvSpPr>
            <a:spLocks noGrp="1" noChangeArrowheads="1"/>
          </p:cNvSpPr>
          <p:nvPr>
            <p:ph type="title"/>
          </p:nvPr>
        </p:nvSpPr>
        <p:spPr/>
        <p:txBody>
          <a:bodyPr/>
          <a:lstStyle/>
          <a:p>
            <a:endParaRPr lang="zh-CN" altLang="en-US" dirty="0"/>
          </a:p>
        </p:txBody>
      </p:sp>
      <p:sp>
        <p:nvSpPr>
          <p:cNvPr id="3" name="内容占位符 2">
            <a:extLst>
              <a:ext uri="{FF2B5EF4-FFF2-40B4-BE49-F238E27FC236}">
                <a16:creationId xmlns:a16="http://schemas.microsoft.com/office/drawing/2014/main" id="{58E00FEF-42F2-DED2-E500-BBDDE266706B}"/>
              </a:ext>
            </a:extLst>
          </p:cNvPr>
          <p:cNvSpPr>
            <a:spLocks noGrp="1"/>
          </p:cNvSpPr>
          <p:nvPr>
            <p:ph idx="1"/>
          </p:nvPr>
        </p:nvSpPr>
        <p:spPr/>
        <p:txBody>
          <a:bodyPr/>
          <a:lstStyle/>
          <a:p>
            <a:pPr marL="0" indent="0">
              <a:buFont typeface="Wingdings" panose="05000000000000000000" pitchFamily="2" charset="2"/>
              <a:buNone/>
              <a:defRPr/>
            </a:pPr>
            <a:r>
              <a:rPr lang="zh-CN" altLang="en-US" b="1" dirty="0"/>
              <a:t>一、十六国前期各国简况</a:t>
            </a:r>
          </a:p>
          <a:p>
            <a:pPr>
              <a:defRPr/>
            </a:pPr>
            <a:r>
              <a:rPr lang="en-US" altLang="zh-CN" dirty="0"/>
              <a:t>1.</a:t>
            </a:r>
            <a:r>
              <a:rPr lang="zh-CN" altLang="en-US" dirty="0"/>
              <a:t>匈奴前汉的制度与政权特点</a:t>
            </a:r>
            <a:endParaRPr lang="en-US" altLang="zh-CN" dirty="0"/>
          </a:p>
          <a:p>
            <a:pPr>
              <a:defRPr/>
            </a:pPr>
            <a:r>
              <a:rPr lang="zh-CN" altLang="en-US" sz="2000" dirty="0">
                <a:latin typeface="楷体_GB2312" pitchFamily="49" charset="-122"/>
                <a:ea typeface="楷体_GB2312" pitchFamily="49" charset="-122"/>
              </a:rPr>
              <a:t>刘渊，大单于，</a:t>
            </a:r>
            <a:r>
              <a:rPr lang="en-US" altLang="zh-CN" sz="2000" dirty="0">
                <a:latin typeface="楷体_GB2312" pitchFamily="49" charset="-122"/>
                <a:ea typeface="楷体_GB2312" pitchFamily="49" charset="-122"/>
              </a:rPr>
              <a:t>308</a:t>
            </a:r>
            <a:r>
              <a:rPr lang="zh-CN" altLang="en-US" sz="2000" dirty="0">
                <a:latin typeface="楷体_GB2312" pitchFamily="49" charset="-122"/>
                <a:ea typeface="楷体_GB2312" pitchFamily="49" charset="-122"/>
              </a:rPr>
              <a:t>年</a:t>
            </a:r>
            <a:r>
              <a:rPr lang="en-US" altLang="zh-CN" sz="2000" dirty="0">
                <a:latin typeface="楷体_GB2312" pitchFamily="49" charset="-122"/>
                <a:ea typeface="楷体_GB2312" pitchFamily="49" charset="-122"/>
              </a:rPr>
              <a:t>-</a:t>
            </a:r>
            <a:r>
              <a:rPr lang="zh-CN" altLang="en-US" sz="2000" dirty="0">
                <a:latin typeface="楷体_GB2312" pitchFamily="49" charset="-122"/>
                <a:ea typeface="楷体_GB2312" pitchFamily="49" charset="-122"/>
              </a:rPr>
              <a:t>汉，都平阳（山西临汾），刘聪</a:t>
            </a:r>
            <a:endParaRPr lang="en-US" altLang="zh-CN" sz="2000" dirty="0"/>
          </a:p>
          <a:p>
            <a:pPr>
              <a:defRPr/>
            </a:pPr>
            <a:r>
              <a:rPr lang="zh-CN" altLang="en-US" dirty="0">
                <a:latin typeface="楷体" panose="02010609060101010101" pitchFamily="49" charset="-122"/>
                <a:ea typeface="楷体" panose="02010609060101010101" pitchFamily="49" charset="-122"/>
                <a:hlinkClick r:id="rId2" action="ppaction://hlinksldjump"/>
              </a:rPr>
              <a:t>胡汉分治政策</a:t>
            </a:r>
            <a:endParaRPr lang="en-US" altLang="zh-CN" dirty="0">
              <a:latin typeface="楷体" panose="02010609060101010101" pitchFamily="49" charset="-122"/>
              <a:ea typeface="楷体" panose="02010609060101010101" pitchFamily="49" charset="-122"/>
            </a:endParaRPr>
          </a:p>
          <a:p>
            <a:pPr>
              <a:defRPr/>
            </a:pPr>
            <a:r>
              <a:rPr lang="zh-CN" altLang="en-US" dirty="0">
                <a:latin typeface="楷体" panose="02010609060101010101" pitchFamily="49" charset="-122"/>
                <a:ea typeface="楷体" panose="02010609060101010101" pitchFamily="49" charset="-122"/>
                <a:hlinkClick r:id="rId3" action="ppaction://hlinksldjump"/>
              </a:rPr>
              <a:t>政权特点</a:t>
            </a:r>
            <a:r>
              <a:rPr lang="zh-CN" altLang="en-US" dirty="0">
                <a:latin typeface="楷体" panose="02010609060101010101" pitchFamily="49" charset="-122"/>
                <a:ea typeface="楷体" panose="02010609060101010101" pitchFamily="49" charset="-122"/>
              </a:rPr>
              <a:t>与该阶段民族状况</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1" name="Rectangle 3">
            <a:extLst>
              <a:ext uri="{FF2B5EF4-FFF2-40B4-BE49-F238E27FC236}">
                <a16:creationId xmlns:a16="http://schemas.microsoft.com/office/drawing/2014/main" id="{411A7773-C979-873A-DA1A-41EB051968A1}"/>
              </a:ext>
            </a:extLst>
          </p:cNvPr>
          <p:cNvSpPr>
            <a:spLocks noGrp="1" noRot="1" noChangeArrowheads="1"/>
          </p:cNvSpPr>
          <p:nvPr>
            <p:ph type="body" idx="1"/>
          </p:nvPr>
        </p:nvSpPr>
        <p:spPr>
          <a:xfrm>
            <a:off x="301625" y="620713"/>
            <a:ext cx="8540750" cy="5761037"/>
          </a:xfrm>
        </p:spPr>
        <p:txBody>
          <a:bodyPr/>
          <a:lstStyle/>
          <a:p>
            <a:pPr eaLnBrk="1" hangingPunct="1">
              <a:lnSpc>
                <a:spcPct val="90000"/>
              </a:lnSpc>
            </a:pPr>
            <a:r>
              <a:rPr lang="zh-CN" altLang="en-US" sz="2400" b="1" dirty="0"/>
              <a:t>永嘉以来北方人口南渡的统计</a:t>
            </a:r>
            <a:r>
              <a:rPr lang="en-US" altLang="zh-CN" sz="2400" b="1" dirty="0"/>
              <a:t>——</a:t>
            </a:r>
            <a:r>
              <a:rPr lang="zh-CN" altLang="en-US" sz="2400" b="1" dirty="0"/>
              <a:t>七个时期</a:t>
            </a:r>
          </a:p>
          <a:p>
            <a:pPr eaLnBrk="1" hangingPunct="1">
              <a:lnSpc>
                <a:spcPct val="90000"/>
              </a:lnSpc>
            </a:pPr>
            <a:r>
              <a:rPr lang="en-US" altLang="zh-CN" sz="2400" dirty="0">
                <a:ea typeface="楷体_GB2312" pitchFamily="49" charset="-122"/>
              </a:rPr>
              <a:t>(1)</a:t>
            </a:r>
            <a:r>
              <a:rPr lang="zh-CN" altLang="en-US" sz="2400" dirty="0">
                <a:ea typeface="楷体_GB2312" pitchFamily="49" charset="-122"/>
              </a:rPr>
              <a:t>永嘉元年（</a:t>
            </a:r>
            <a:r>
              <a:rPr lang="en-US" altLang="zh-CN" sz="2400" dirty="0">
                <a:ea typeface="楷体_GB2312" pitchFamily="49" charset="-122"/>
              </a:rPr>
              <a:t>307</a:t>
            </a:r>
            <a:r>
              <a:rPr lang="zh-CN" altLang="en-US" sz="2400" dirty="0">
                <a:ea typeface="楷体_GB2312" pitchFamily="49" charset="-122"/>
              </a:rPr>
              <a:t>），司马睿移镇江东，北方流民相率过江；</a:t>
            </a:r>
          </a:p>
          <a:p>
            <a:pPr eaLnBrk="1" hangingPunct="1">
              <a:lnSpc>
                <a:spcPct val="90000"/>
              </a:lnSpc>
            </a:pPr>
            <a:r>
              <a:rPr lang="en-US" altLang="zh-CN" sz="2400" dirty="0">
                <a:ea typeface="楷体_GB2312" pitchFamily="49" charset="-122"/>
              </a:rPr>
              <a:t>(2)</a:t>
            </a:r>
            <a:r>
              <a:rPr lang="zh-CN" altLang="en-US" sz="2400" dirty="0">
                <a:ea typeface="楷体_GB2312" pitchFamily="49" charset="-122"/>
              </a:rPr>
              <a:t>太兴四年（</a:t>
            </a:r>
            <a:r>
              <a:rPr lang="en-US" altLang="zh-CN" sz="2400" dirty="0">
                <a:ea typeface="楷体_GB2312" pitchFamily="49" charset="-122"/>
              </a:rPr>
              <a:t>321</a:t>
            </a:r>
            <a:r>
              <a:rPr lang="zh-CN" altLang="en-US" sz="2400" dirty="0">
                <a:ea typeface="楷体_GB2312" pitchFamily="49" charset="-122"/>
              </a:rPr>
              <a:t>），祖逖病亡，后黄淮间尽失于石赵，流民渡江者转多；</a:t>
            </a:r>
          </a:p>
          <a:p>
            <a:pPr eaLnBrk="1" hangingPunct="1">
              <a:lnSpc>
                <a:spcPct val="90000"/>
              </a:lnSpc>
            </a:pPr>
            <a:r>
              <a:rPr lang="en-US" altLang="zh-CN" sz="2400" dirty="0">
                <a:ea typeface="楷体_GB2312" pitchFamily="49" charset="-122"/>
              </a:rPr>
              <a:t>(3)</a:t>
            </a:r>
            <a:r>
              <a:rPr lang="zh-CN" altLang="en-US" sz="2400" dirty="0">
                <a:ea typeface="楷体_GB2312" pitchFamily="49" charset="-122"/>
              </a:rPr>
              <a:t>永和五年（</a:t>
            </a:r>
            <a:r>
              <a:rPr lang="en-US" altLang="zh-CN" sz="2400" dirty="0">
                <a:ea typeface="楷体_GB2312" pitchFamily="49" charset="-122"/>
              </a:rPr>
              <a:t>349</a:t>
            </a:r>
            <a:r>
              <a:rPr lang="zh-CN" altLang="en-US" sz="2400" dirty="0">
                <a:ea typeface="楷体_GB2312" pitchFamily="49" charset="-122"/>
              </a:rPr>
              <a:t>），石赵崩溃，桓温出兵关中，雍、秦流民多南出樊、沔，或至汉中；</a:t>
            </a:r>
          </a:p>
          <a:p>
            <a:pPr eaLnBrk="1" hangingPunct="1">
              <a:lnSpc>
                <a:spcPct val="90000"/>
              </a:lnSpc>
            </a:pPr>
            <a:r>
              <a:rPr lang="en-US" altLang="zh-CN" sz="2400" dirty="0">
                <a:ea typeface="楷体_GB2312" pitchFamily="49" charset="-122"/>
              </a:rPr>
              <a:t>(4)</a:t>
            </a:r>
            <a:r>
              <a:rPr lang="zh-CN" altLang="en-US" sz="2400" dirty="0">
                <a:ea typeface="楷体_GB2312" pitchFamily="49" charset="-122"/>
              </a:rPr>
              <a:t>太元八年（</a:t>
            </a:r>
            <a:r>
              <a:rPr lang="en-US" altLang="zh-CN" sz="2400" dirty="0">
                <a:ea typeface="楷体_GB2312" pitchFamily="49" charset="-122"/>
              </a:rPr>
              <a:t>383</a:t>
            </a:r>
            <a:r>
              <a:rPr lang="zh-CN" altLang="en-US" sz="2400" dirty="0">
                <a:ea typeface="楷体_GB2312" pitchFamily="49" charset="-122"/>
              </a:rPr>
              <a:t>），淝水战后，中原扰乱，流民相率渡江；</a:t>
            </a:r>
          </a:p>
          <a:p>
            <a:pPr eaLnBrk="1" hangingPunct="1">
              <a:lnSpc>
                <a:spcPct val="90000"/>
              </a:lnSpc>
            </a:pPr>
            <a:r>
              <a:rPr lang="en-US" altLang="zh-CN" sz="2400" dirty="0">
                <a:ea typeface="楷体_GB2312" pitchFamily="49" charset="-122"/>
              </a:rPr>
              <a:t>(5)</a:t>
            </a:r>
            <a:r>
              <a:rPr lang="zh-CN" altLang="en-US" sz="2400" dirty="0">
                <a:ea typeface="楷体_GB2312" pitchFamily="49" charset="-122"/>
              </a:rPr>
              <a:t>义熙十二年（</a:t>
            </a:r>
            <a:r>
              <a:rPr lang="en-US" altLang="zh-CN" sz="2400" dirty="0">
                <a:ea typeface="楷体_GB2312" pitchFamily="49" charset="-122"/>
              </a:rPr>
              <a:t>416</a:t>
            </a:r>
            <a:r>
              <a:rPr lang="zh-CN" altLang="en-US" sz="2400" dirty="0">
                <a:ea typeface="楷体_GB2312" pitchFamily="49" charset="-122"/>
              </a:rPr>
              <a:t>），刘裕北伐，后河南、关中得而复失，流民南渡者转多；</a:t>
            </a:r>
          </a:p>
          <a:p>
            <a:pPr eaLnBrk="1" hangingPunct="1">
              <a:lnSpc>
                <a:spcPct val="90000"/>
              </a:lnSpc>
            </a:pPr>
            <a:r>
              <a:rPr lang="en-US" altLang="zh-CN" sz="2400" dirty="0">
                <a:ea typeface="楷体_GB2312" pitchFamily="49" charset="-122"/>
              </a:rPr>
              <a:t>(6)</a:t>
            </a:r>
            <a:r>
              <a:rPr lang="zh-CN" altLang="en-US" sz="2400" dirty="0">
                <a:ea typeface="楷体_GB2312" pitchFamily="49" charset="-122"/>
              </a:rPr>
              <a:t>宋元嘉二十七年（</a:t>
            </a:r>
            <a:r>
              <a:rPr lang="en-US" altLang="zh-CN" sz="2400" dirty="0">
                <a:ea typeface="楷体_GB2312" pitchFamily="49" charset="-122"/>
              </a:rPr>
              <a:t>450</a:t>
            </a:r>
            <a:r>
              <a:rPr lang="zh-CN" altLang="en-US" sz="2400" dirty="0">
                <a:ea typeface="楷体_GB2312" pitchFamily="49" charset="-122"/>
              </a:rPr>
              <a:t>），北魏南侵至瓜步，流民南渡江淮；</a:t>
            </a:r>
          </a:p>
          <a:p>
            <a:pPr eaLnBrk="1" hangingPunct="1">
              <a:lnSpc>
                <a:spcPct val="90000"/>
              </a:lnSpc>
            </a:pPr>
            <a:r>
              <a:rPr lang="en-US" altLang="zh-CN" sz="2400" dirty="0">
                <a:ea typeface="楷体_GB2312" pitchFamily="49" charset="-122"/>
              </a:rPr>
              <a:t>(7)</a:t>
            </a:r>
            <a:r>
              <a:rPr lang="zh-CN" altLang="en-US" sz="2400" dirty="0">
                <a:ea typeface="楷体_GB2312" pitchFamily="49" charset="-122"/>
              </a:rPr>
              <a:t>宋泰始二年（</a:t>
            </a:r>
            <a:r>
              <a:rPr lang="en-US" altLang="zh-CN" sz="2400" dirty="0">
                <a:ea typeface="楷体_GB2312" pitchFamily="49" charset="-122"/>
              </a:rPr>
              <a:t>466</a:t>
            </a:r>
            <a:r>
              <a:rPr lang="zh-CN" altLang="en-US" sz="2400" dirty="0">
                <a:ea typeface="楷体_GB2312" pitchFamily="49" charset="-122"/>
              </a:rPr>
              <a:t>），失淮北四州及豫州淮西之地，流民南渡江淮。</a:t>
            </a:r>
          </a:p>
        </p:txBody>
      </p:sp>
      <p:pic>
        <p:nvPicPr>
          <p:cNvPr id="2" name="图形 2" descr="书架上的书籍 纯色填充">
            <a:hlinkClick r:id="rId2" action="ppaction://hlinksldjump"/>
            <a:extLst>
              <a:ext uri="{FF2B5EF4-FFF2-40B4-BE49-F238E27FC236}">
                <a16:creationId xmlns:a16="http://schemas.microsoft.com/office/drawing/2014/main" id="{BEE4F600-7A9D-2626-6A64-8B7C4C2707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68344" y="5347159"/>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4" presetClass="entr" presetSubtype="0" fill="hold" nodeType="clickEffect">
                                  <p:stCondLst>
                                    <p:cond delay="0"/>
                                  </p:stCondLst>
                                  <p:childTnLst>
                                    <p:set>
                                      <p:cBhvr>
                                        <p:cTn id="6" dur="1" fill="hold">
                                          <p:stCondLst>
                                            <p:cond delay="0"/>
                                          </p:stCondLst>
                                        </p:cTn>
                                        <p:tgtEl>
                                          <p:spTgt spid="124931">
                                            <p:txEl>
                                              <p:pRg st="0" end="0"/>
                                            </p:txEl>
                                          </p:spTgt>
                                        </p:tgtEl>
                                        <p:attrNameLst>
                                          <p:attrName>style.visibility</p:attrName>
                                        </p:attrNameLst>
                                      </p:cBhvr>
                                      <p:to>
                                        <p:strVal val="visible"/>
                                      </p:to>
                                    </p:set>
                                    <p:anim to="" calcmode="lin" valueType="num">
                                      <p:cBhvr>
                                        <p:cTn id="7" dur="1" fill="hold"/>
                                        <p:tgtEl>
                                          <p:spTgt spid="124931">
                                            <p:txEl>
                                              <p:pRg st="0" end="0"/>
                                            </p:txEl>
                                          </p:spTgt>
                                        </p:tgtEl>
                                        <p:attrNameLst>
                                          <p:attrName/>
                                        </p:attrNameLst>
                                      </p:cBhvr>
                                    </p:anim>
                                  </p:childTnLst>
                                </p:cTn>
                              </p:par>
                            </p:childTnLst>
                          </p:cTn>
                        </p:par>
                      </p:childTnLst>
                    </p:cTn>
                  </p:par>
                  <p:par>
                    <p:cTn id="8" fill="hold" nodeType="clickPar">
                      <p:stCondLst>
                        <p:cond delay="indefinite"/>
                      </p:stCondLst>
                      <p:childTnLst>
                        <p:par>
                          <p:cTn id="9" fill="hold" nodeType="withGroup">
                            <p:stCondLst>
                              <p:cond delay="0"/>
                            </p:stCondLst>
                            <p:childTnLst>
                              <p:par>
                                <p:cTn id="10" presetID="24" presetClass="entr" presetSubtype="0" fill="hold" nodeType="clickEffect">
                                  <p:stCondLst>
                                    <p:cond delay="0"/>
                                  </p:stCondLst>
                                  <p:childTnLst>
                                    <p:set>
                                      <p:cBhvr>
                                        <p:cTn id="11" dur="1" fill="hold">
                                          <p:stCondLst>
                                            <p:cond delay="0"/>
                                          </p:stCondLst>
                                        </p:cTn>
                                        <p:tgtEl>
                                          <p:spTgt spid="124931">
                                            <p:txEl>
                                              <p:pRg st="1" end="1"/>
                                            </p:txEl>
                                          </p:spTgt>
                                        </p:tgtEl>
                                        <p:attrNameLst>
                                          <p:attrName>style.visibility</p:attrName>
                                        </p:attrNameLst>
                                      </p:cBhvr>
                                      <p:to>
                                        <p:strVal val="visible"/>
                                      </p:to>
                                    </p:set>
                                    <p:anim to="" calcmode="lin" valueType="num">
                                      <p:cBhvr>
                                        <p:cTn id="12" dur="1" fill="hold"/>
                                        <p:tgtEl>
                                          <p:spTgt spid="124931">
                                            <p:txEl>
                                              <p:pRg st="1" end="1"/>
                                            </p:txEl>
                                          </p:spTgt>
                                        </p:tgtEl>
                                        <p:attrNameLst>
                                          <p:attrName/>
                                        </p:attrNameLst>
                                      </p:cBhvr>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24" presetClass="entr" presetSubtype="0" fill="hold" nodeType="clickEffect">
                                  <p:stCondLst>
                                    <p:cond delay="0"/>
                                  </p:stCondLst>
                                  <p:childTnLst>
                                    <p:set>
                                      <p:cBhvr>
                                        <p:cTn id="16" dur="1" fill="hold">
                                          <p:stCondLst>
                                            <p:cond delay="0"/>
                                          </p:stCondLst>
                                        </p:cTn>
                                        <p:tgtEl>
                                          <p:spTgt spid="124931">
                                            <p:txEl>
                                              <p:pRg st="2" end="2"/>
                                            </p:txEl>
                                          </p:spTgt>
                                        </p:tgtEl>
                                        <p:attrNameLst>
                                          <p:attrName>style.visibility</p:attrName>
                                        </p:attrNameLst>
                                      </p:cBhvr>
                                      <p:to>
                                        <p:strVal val="visible"/>
                                      </p:to>
                                    </p:set>
                                    <p:anim to="" calcmode="lin" valueType="num">
                                      <p:cBhvr>
                                        <p:cTn id="17" dur="1" fill="hold"/>
                                        <p:tgtEl>
                                          <p:spTgt spid="124931">
                                            <p:txEl>
                                              <p:pRg st="2" end="2"/>
                                            </p:txEl>
                                          </p:spTgt>
                                        </p:tgtEl>
                                        <p:attrNameLst>
                                          <p:attrName/>
                                        </p:attrNameLst>
                                      </p:cBhvr>
                                    </p:anim>
                                  </p:childTnLst>
                                </p:cTn>
                              </p:par>
                            </p:childTnLst>
                          </p:cTn>
                        </p:par>
                      </p:childTnLst>
                    </p:cTn>
                  </p:par>
                  <p:par>
                    <p:cTn id="18" fill="hold" nodeType="clickPar">
                      <p:stCondLst>
                        <p:cond delay="indefinite"/>
                      </p:stCondLst>
                      <p:childTnLst>
                        <p:par>
                          <p:cTn id="19" fill="hold" nodeType="withGroup">
                            <p:stCondLst>
                              <p:cond delay="0"/>
                            </p:stCondLst>
                            <p:childTnLst>
                              <p:par>
                                <p:cTn id="20" presetID="24" presetClass="entr" presetSubtype="0" fill="hold" nodeType="clickEffect">
                                  <p:stCondLst>
                                    <p:cond delay="0"/>
                                  </p:stCondLst>
                                  <p:childTnLst>
                                    <p:set>
                                      <p:cBhvr>
                                        <p:cTn id="21" dur="1" fill="hold">
                                          <p:stCondLst>
                                            <p:cond delay="0"/>
                                          </p:stCondLst>
                                        </p:cTn>
                                        <p:tgtEl>
                                          <p:spTgt spid="124931">
                                            <p:txEl>
                                              <p:pRg st="3" end="3"/>
                                            </p:txEl>
                                          </p:spTgt>
                                        </p:tgtEl>
                                        <p:attrNameLst>
                                          <p:attrName>style.visibility</p:attrName>
                                        </p:attrNameLst>
                                      </p:cBhvr>
                                      <p:to>
                                        <p:strVal val="visible"/>
                                      </p:to>
                                    </p:set>
                                    <p:anim to="" calcmode="lin" valueType="num">
                                      <p:cBhvr>
                                        <p:cTn id="22" dur="1" fill="hold"/>
                                        <p:tgtEl>
                                          <p:spTgt spid="124931">
                                            <p:txEl>
                                              <p:pRg st="3" end="3"/>
                                            </p:txEl>
                                          </p:spTgt>
                                        </p:tgtEl>
                                        <p:attrNameLst>
                                          <p:attrName/>
                                        </p:attrNameLst>
                                      </p:cBhvr>
                                    </p:anim>
                                  </p:childTnLst>
                                </p:cTn>
                              </p:par>
                            </p:childTnLst>
                          </p:cTn>
                        </p:par>
                      </p:childTnLst>
                    </p:cTn>
                  </p:par>
                  <p:par>
                    <p:cTn id="23" fill="hold" nodeType="clickPar">
                      <p:stCondLst>
                        <p:cond delay="indefinite"/>
                      </p:stCondLst>
                      <p:childTnLst>
                        <p:par>
                          <p:cTn id="24" fill="hold" nodeType="withGroup">
                            <p:stCondLst>
                              <p:cond delay="0"/>
                            </p:stCondLst>
                            <p:childTnLst>
                              <p:par>
                                <p:cTn id="25" presetID="24" presetClass="entr" presetSubtype="0" fill="hold" nodeType="clickEffect">
                                  <p:stCondLst>
                                    <p:cond delay="0"/>
                                  </p:stCondLst>
                                  <p:childTnLst>
                                    <p:set>
                                      <p:cBhvr>
                                        <p:cTn id="26" dur="1" fill="hold">
                                          <p:stCondLst>
                                            <p:cond delay="0"/>
                                          </p:stCondLst>
                                        </p:cTn>
                                        <p:tgtEl>
                                          <p:spTgt spid="124931">
                                            <p:txEl>
                                              <p:pRg st="4" end="4"/>
                                            </p:txEl>
                                          </p:spTgt>
                                        </p:tgtEl>
                                        <p:attrNameLst>
                                          <p:attrName>style.visibility</p:attrName>
                                        </p:attrNameLst>
                                      </p:cBhvr>
                                      <p:to>
                                        <p:strVal val="visible"/>
                                      </p:to>
                                    </p:set>
                                    <p:anim to="" calcmode="lin" valueType="num">
                                      <p:cBhvr>
                                        <p:cTn id="27" dur="1" fill="hold"/>
                                        <p:tgtEl>
                                          <p:spTgt spid="124931">
                                            <p:txEl>
                                              <p:pRg st="4" end="4"/>
                                            </p:txEl>
                                          </p:spTgt>
                                        </p:tgtEl>
                                        <p:attrNameLst>
                                          <p:attrName/>
                                        </p:attrNameLst>
                                      </p:cBhvr>
                                    </p:anim>
                                  </p:childTnLst>
                                </p:cTn>
                              </p:par>
                            </p:childTnLst>
                          </p:cTn>
                        </p:par>
                      </p:childTnLst>
                    </p:cTn>
                  </p:par>
                  <p:par>
                    <p:cTn id="28" fill="hold" nodeType="clickPar">
                      <p:stCondLst>
                        <p:cond delay="indefinite"/>
                      </p:stCondLst>
                      <p:childTnLst>
                        <p:par>
                          <p:cTn id="29" fill="hold" nodeType="withGroup">
                            <p:stCondLst>
                              <p:cond delay="0"/>
                            </p:stCondLst>
                            <p:childTnLst>
                              <p:par>
                                <p:cTn id="30" presetID="24" presetClass="entr" presetSubtype="0" fill="hold" nodeType="clickEffect">
                                  <p:stCondLst>
                                    <p:cond delay="0"/>
                                  </p:stCondLst>
                                  <p:childTnLst>
                                    <p:set>
                                      <p:cBhvr>
                                        <p:cTn id="31" dur="1" fill="hold">
                                          <p:stCondLst>
                                            <p:cond delay="0"/>
                                          </p:stCondLst>
                                        </p:cTn>
                                        <p:tgtEl>
                                          <p:spTgt spid="124931">
                                            <p:txEl>
                                              <p:pRg st="5" end="5"/>
                                            </p:txEl>
                                          </p:spTgt>
                                        </p:tgtEl>
                                        <p:attrNameLst>
                                          <p:attrName>style.visibility</p:attrName>
                                        </p:attrNameLst>
                                      </p:cBhvr>
                                      <p:to>
                                        <p:strVal val="visible"/>
                                      </p:to>
                                    </p:set>
                                    <p:anim to="" calcmode="lin" valueType="num">
                                      <p:cBhvr>
                                        <p:cTn id="32" dur="1" fill="hold"/>
                                        <p:tgtEl>
                                          <p:spTgt spid="124931">
                                            <p:txEl>
                                              <p:pRg st="5" end="5"/>
                                            </p:txEl>
                                          </p:spTgt>
                                        </p:tgtEl>
                                        <p:attrNameLst>
                                          <p:attrName/>
                                        </p:attrNameLst>
                                      </p:cBhvr>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4" presetClass="entr" presetSubtype="0" fill="hold" nodeType="clickEffect">
                                  <p:stCondLst>
                                    <p:cond delay="0"/>
                                  </p:stCondLst>
                                  <p:childTnLst>
                                    <p:set>
                                      <p:cBhvr>
                                        <p:cTn id="36" dur="1" fill="hold">
                                          <p:stCondLst>
                                            <p:cond delay="0"/>
                                          </p:stCondLst>
                                        </p:cTn>
                                        <p:tgtEl>
                                          <p:spTgt spid="124931">
                                            <p:txEl>
                                              <p:pRg st="6" end="6"/>
                                            </p:txEl>
                                          </p:spTgt>
                                        </p:tgtEl>
                                        <p:attrNameLst>
                                          <p:attrName>style.visibility</p:attrName>
                                        </p:attrNameLst>
                                      </p:cBhvr>
                                      <p:to>
                                        <p:strVal val="visible"/>
                                      </p:to>
                                    </p:set>
                                    <p:anim to="" calcmode="lin" valueType="num">
                                      <p:cBhvr>
                                        <p:cTn id="37" dur="1" fill="hold"/>
                                        <p:tgtEl>
                                          <p:spTgt spid="124931">
                                            <p:txEl>
                                              <p:pRg st="6" end="6"/>
                                            </p:txEl>
                                          </p:spTgt>
                                        </p:tgtEl>
                                        <p:attrNameLst>
                                          <p:attrName/>
                                        </p:attrNameLst>
                                      </p:cBhvr>
                                    </p:anim>
                                  </p:childTnLst>
                                </p:cTn>
                              </p:par>
                            </p:childTnLst>
                          </p:cTn>
                        </p:par>
                      </p:childTnLst>
                    </p:cTn>
                  </p:par>
                  <p:par>
                    <p:cTn id="38" fill="hold" nodeType="clickPar">
                      <p:stCondLst>
                        <p:cond delay="indefinite"/>
                      </p:stCondLst>
                      <p:childTnLst>
                        <p:par>
                          <p:cTn id="39" fill="hold" nodeType="withGroup">
                            <p:stCondLst>
                              <p:cond delay="0"/>
                            </p:stCondLst>
                            <p:childTnLst>
                              <p:par>
                                <p:cTn id="40" presetID="24" presetClass="entr" presetSubtype="0" fill="hold" nodeType="clickEffect">
                                  <p:stCondLst>
                                    <p:cond delay="0"/>
                                  </p:stCondLst>
                                  <p:childTnLst>
                                    <p:set>
                                      <p:cBhvr>
                                        <p:cTn id="41" dur="1" fill="hold">
                                          <p:stCondLst>
                                            <p:cond delay="0"/>
                                          </p:stCondLst>
                                        </p:cTn>
                                        <p:tgtEl>
                                          <p:spTgt spid="124931">
                                            <p:txEl>
                                              <p:pRg st="7" end="7"/>
                                            </p:txEl>
                                          </p:spTgt>
                                        </p:tgtEl>
                                        <p:attrNameLst>
                                          <p:attrName>style.visibility</p:attrName>
                                        </p:attrNameLst>
                                      </p:cBhvr>
                                      <p:to>
                                        <p:strVal val="visible"/>
                                      </p:to>
                                    </p:set>
                                    <p:anim to="" calcmode="lin" valueType="num">
                                      <p:cBhvr>
                                        <p:cTn id="42" dur="1" fill="hold"/>
                                        <p:tgtEl>
                                          <p:spTgt spid="124931">
                                            <p:txEl>
                                              <p:pRg st="7" end="7"/>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4931"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5" name="Rectangle 3">
            <a:extLst>
              <a:ext uri="{FF2B5EF4-FFF2-40B4-BE49-F238E27FC236}">
                <a16:creationId xmlns:a16="http://schemas.microsoft.com/office/drawing/2014/main" id="{73012384-EA65-444E-5BA5-B9772AAD5E69}"/>
              </a:ext>
            </a:extLst>
          </p:cNvPr>
          <p:cNvSpPr>
            <a:spLocks noGrp="1" noRot="1" noChangeArrowheads="1"/>
          </p:cNvSpPr>
          <p:nvPr>
            <p:ph type="body" idx="1"/>
          </p:nvPr>
        </p:nvSpPr>
        <p:spPr>
          <a:xfrm>
            <a:off x="301625" y="764704"/>
            <a:ext cx="8540750" cy="5543550"/>
          </a:xfrm>
        </p:spPr>
        <p:txBody>
          <a:bodyPr/>
          <a:lstStyle/>
          <a:p>
            <a:pPr eaLnBrk="1" hangingPunct="1">
              <a:lnSpc>
                <a:spcPct val="90000"/>
              </a:lnSpc>
            </a:pPr>
            <a:r>
              <a:rPr lang="zh-CN" altLang="en-US" b="1" dirty="0"/>
              <a:t>北方少数民族政权的徙民</a:t>
            </a:r>
          </a:p>
          <a:p>
            <a:pPr eaLnBrk="1" hangingPunct="1">
              <a:lnSpc>
                <a:spcPct val="90000"/>
              </a:lnSpc>
            </a:pPr>
            <a:r>
              <a:rPr lang="zh-CN" altLang="en-US" dirty="0"/>
              <a:t>主要集中在匈奴刘氏政权和石赵政权时期</a:t>
            </a:r>
          </a:p>
          <a:p>
            <a:pPr eaLnBrk="1" hangingPunct="1">
              <a:lnSpc>
                <a:spcPct val="90000"/>
              </a:lnSpc>
            </a:pPr>
            <a:r>
              <a:rPr lang="en-US" altLang="zh-CN" dirty="0">
                <a:ea typeface="楷体_GB2312" pitchFamily="49" charset="-122"/>
              </a:rPr>
              <a:t>《</a:t>
            </a:r>
            <a:r>
              <a:rPr lang="zh-CN" altLang="en-US" dirty="0">
                <a:ea typeface="楷体_GB2312" pitchFamily="49" charset="-122"/>
              </a:rPr>
              <a:t>晋书</a:t>
            </a:r>
            <a:r>
              <a:rPr lang="en-US" altLang="zh-CN" dirty="0">
                <a:ea typeface="楷体_GB2312" pitchFamily="49" charset="-122"/>
              </a:rPr>
              <a:t>·</a:t>
            </a:r>
            <a:r>
              <a:rPr lang="zh-CN" altLang="en-US" dirty="0">
                <a:ea typeface="楷体_GB2312" pitchFamily="49" charset="-122"/>
              </a:rPr>
              <a:t>刘聪载记</a:t>
            </a:r>
            <a:r>
              <a:rPr lang="en-US" altLang="zh-CN" dirty="0">
                <a:ea typeface="楷体_GB2312" pitchFamily="49" charset="-122"/>
              </a:rPr>
              <a:t>》</a:t>
            </a:r>
            <a:r>
              <a:rPr lang="zh-CN" altLang="en-US" dirty="0">
                <a:ea typeface="楷体_GB2312" pitchFamily="49" charset="-122"/>
              </a:rPr>
              <a:t>，刘曜曾驱掠长安“</a:t>
            </a:r>
            <a:r>
              <a:rPr lang="zh-CN" altLang="en-US" dirty="0">
                <a:latin typeface="楷体" panose="02010609060101010101" pitchFamily="49" charset="-122"/>
                <a:ea typeface="楷体" panose="02010609060101010101" pitchFamily="49" charset="-122"/>
              </a:rPr>
              <a:t>士女八万余口退还平阳</a:t>
            </a:r>
            <a:r>
              <a:rPr lang="zh-CN" altLang="en-US" dirty="0">
                <a:ea typeface="楷体_GB2312" pitchFamily="49" charset="-122"/>
              </a:rPr>
              <a:t>”。后迁“</a:t>
            </a:r>
            <a:r>
              <a:rPr lang="zh-CN" altLang="en-US" dirty="0">
                <a:latin typeface="楷体" panose="02010609060101010101" pitchFamily="49" charset="-122"/>
                <a:ea typeface="楷体" panose="02010609060101010101" pitchFamily="49" charset="-122"/>
              </a:rPr>
              <a:t>二万余户于平阳县</a:t>
            </a:r>
            <a:r>
              <a:rPr lang="zh-CN" altLang="en-US" dirty="0">
                <a:ea typeface="楷体_GB2312" pitchFamily="49" charset="-122"/>
              </a:rPr>
              <a:t>”。</a:t>
            </a:r>
          </a:p>
          <a:p>
            <a:pPr eaLnBrk="1" hangingPunct="1">
              <a:lnSpc>
                <a:spcPct val="90000"/>
              </a:lnSpc>
            </a:pPr>
            <a:r>
              <a:rPr lang="zh-CN" altLang="en-US" dirty="0"/>
              <a:t>石赵：</a:t>
            </a:r>
            <a:r>
              <a:rPr lang="zh-CN" altLang="en-US" dirty="0">
                <a:ea typeface="楷体_GB2312" pitchFamily="49" charset="-122"/>
              </a:rPr>
              <a:t>“</a:t>
            </a:r>
            <a:r>
              <a:rPr lang="zh-CN" altLang="en-US" dirty="0">
                <a:latin typeface="楷体" panose="02010609060101010101" pitchFamily="49" charset="-122"/>
                <a:ea typeface="楷体" panose="02010609060101010101" pitchFamily="49" charset="-122"/>
              </a:rPr>
              <a:t>虚其心腹，以实畿甸</a:t>
            </a:r>
            <a:r>
              <a:rPr lang="zh-CN" altLang="en-US" dirty="0">
                <a:ea typeface="楷体_GB2312" pitchFamily="49" charset="-122"/>
              </a:rPr>
              <a:t>”</a:t>
            </a:r>
          </a:p>
          <a:p>
            <a:pPr eaLnBrk="1" hangingPunct="1">
              <a:lnSpc>
                <a:spcPct val="90000"/>
              </a:lnSpc>
            </a:pPr>
            <a:r>
              <a:rPr lang="zh-CN" altLang="en-US" dirty="0">
                <a:ea typeface="楷体_GB2312" pitchFamily="49" charset="-122"/>
              </a:rPr>
              <a:t>“</a:t>
            </a:r>
            <a:r>
              <a:rPr lang="zh-CN" altLang="en-US" dirty="0">
                <a:latin typeface="楷体" panose="02010609060101010101" pitchFamily="49" charset="-122"/>
                <a:ea typeface="楷体" panose="02010609060101010101" pitchFamily="49" charset="-122"/>
              </a:rPr>
              <a:t>青、雍、幽、荆州徙户及诸氐、羌、胡、蛮数百余万，各还本土</a:t>
            </a:r>
            <a:r>
              <a:rPr lang="zh-CN" altLang="en-US" dirty="0">
                <a:ea typeface="楷体_GB2312" pitchFamily="49" charset="-122"/>
              </a:rPr>
              <a:t>”，“</a:t>
            </a:r>
            <a:r>
              <a:rPr lang="zh-CN" altLang="en-US" dirty="0">
                <a:latin typeface="楷体" panose="02010609060101010101" pitchFamily="49" charset="-122"/>
                <a:ea typeface="楷体" panose="02010609060101010101" pitchFamily="49" charset="-122"/>
              </a:rPr>
              <a:t>道路交错，互相杀掠，且饥疫死亡，其能达者十有二三。诸夏纷乱，无复农者</a:t>
            </a:r>
            <a:r>
              <a:rPr lang="zh-CN" altLang="en-US" dirty="0">
                <a:ea typeface="楷体_GB2312" pitchFamily="49" charset="-122"/>
              </a:rPr>
              <a:t>”</a:t>
            </a:r>
            <a:r>
              <a:rPr lang="en-US" altLang="zh-CN" dirty="0">
                <a:ea typeface="楷体_GB2312" pitchFamily="49" charset="-122"/>
              </a:rPr>
              <a:t>——《</a:t>
            </a:r>
            <a:r>
              <a:rPr lang="zh-CN" altLang="en-US" dirty="0">
                <a:ea typeface="楷体_GB2312" pitchFamily="49" charset="-122"/>
              </a:rPr>
              <a:t>晋书</a:t>
            </a:r>
            <a:r>
              <a:rPr lang="en-US" altLang="zh-CN" dirty="0">
                <a:ea typeface="楷体_GB2312" pitchFamily="49" charset="-122"/>
              </a:rPr>
              <a:t>·</a:t>
            </a:r>
            <a:r>
              <a:rPr lang="zh-CN" altLang="en-US" dirty="0">
                <a:ea typeface="楷体_GB2312" pitchFamily="49" charset="-122"/>
              </a:rPr>
              <a:t>石闵传</a:t>
            </a:r>
            <a:r>
              <a:rPr lang="en-US" altLang="zh-CN" dirty="0">
                <a:ea typeface="楷体_GB2312" pitchFamily="49" charset="-122"/>
              </a:rPr>
              <a:t>》</a:t>
            </a:r>
          </a:p>
          <a:p>
            <a:pPr eaLnBrk="1" hangingPunct="1">
              <a:lnSpc>
                <a:spcPct val="90000"/>
              </a:lnSpc>
            </a:pPr>
            <a:r>
              <a:rPr lang="zh-CN" altLang="en-US" dirty="0"/>
              <a:t>苻秦的徙民</a:t>
            </a:r>
          </a:p>
        </p:txBody>
      </p:sp>
      <p:pic>
        <p:nvPicPr>
          <p:cNvPr id="2" name="图形 2" descr="书架上的书籍 纯色填充">
            <a:hlinkClick r:id="rId2" action="ppaction://hlinksldjump"/>
            <a:extLst>
              <a:ext uri="{FF2B5EF4-FFF2-40B4-BE49-F238E27FC236}">
                <a16:creationId xmlns:a16="http://schemas.microsoft.com/office/drawing/2014/main" id="{04FC82B7-F724-E049-9EE4-DB8DF37E9E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67625" y="5732463"/>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3">
            <a:extLst>
              <a:ext uri="{FF2B5EF4-FFF2-40B4-BE49-F238E27FC236}">
                <a16:creationId xmlns:a16="http://schemas.microsoft.com/office/drawing/2014/main" id="{38240C0F-A385-71C4-943E-838953000AD4}"/>
              </a:ext>
            </a:extLst>
          </p:cNvPr>
          <p:cNvSpPr txBox="1">
            <a:spLocks noRot="1" noChangeArrowheads="1"/>
          </p:cNvSpPr>
          <p:nvPr/>
        </p:nvSpPr>
        <p:spPr bwMode="auto">
          <a:xfrm>
            <a:off x="301625" y="765175"/>
            <a:ext cx="8540750" cy="554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SzPct val="75000"/>
              <a:buFont typeface="Wingdings" panose="05000000000000000000" pitchFamily="2" charset="2"/>
              <a:buChar char="v"/>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2"/>
              </a:buClr>
              <a:buSzPct val="85000"/>
              <a:buFont typeface="Wingdings" panose="05000000000000000000" pitchFamily="2" charset="2"/>
              <a:buChar char=""/>
              <a:defRPr sz="2800">
                <a:solidFill>
                  <a:schemeClr val="tx1"/>
                </a:solidFill>
                <a:latin typeface="+mn-lt"/>
                <a:ea typeface="+mn-ea"/>
              </a:defRPr>
            </a:lvl2pPr>
            <a:lvl3pPr marL="1143000" indent="-228600" algn="l" rtl="0" eaLnBrk="0" fontAlgn="base" hangingPunct="0">
              <a:spcBef>
                <a:spcPct val="20000"/>
              </a:spcBef>
              <a:spcAft>
                <a:spcPct val="0"/>
              </a:spcAft>
              <a:buClr>
                <a:schemeClr val="hlink"/>
              </a:buClr>
              <a:buSzPct val="85000"/>
              <a:buFont typeface="Wingdings" panose="05000000000000000000" pitchFamily="2" charset="2"/>
              <a:buChar char="v"/>
              <a:defRPr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90000"/>
              <a:buFont typeface="Wingdings" panose="05000000000000000000" pitchFamily="2" charset="2"/>
              <a:buChar char=""/>
              <a:defRPr sz="2000">
                <a:solidFill>
                  <a:schemeClr val="tx1"/>
                </a:solidFill>
                <a:latin typeface="+mn-lt"/>
                <a:ea typeface="+mn-ea"/>
              </a:defRPr>
            </a:lvl4pPr>
            <a:lvl5pPr marL="2057400" indent="-228600" algn="l" rtl="0" eaLnBrk="0" fontAlgn="base" hangingPunct="0">
              <a:spcBef>
                <a:spcPct val="20000"/>
              </a:spcBef>
              <a:spcAft>
                <a:spcPct val="0"/>
              </a:spcAft>
              <a:buClr>
                <a:schemeClr val="hlink"/>
              </a:buClr>
              <a:buSzPct val="85000"/>
              <a:buFont typeface="Wingdings" panose="05000000000000000000" pitchFamily="2" charset="2"/>
              <a:buChar char="v"/>
              <a:defRPr sz="2000">
                <a:solidFill>
                  <a:schemeClr val="tx1"/>
                </a:solidFill>
                <a:latin typeface="+mn-lt"/>
                <a:ea typeface="+mn-ea"/>
              </a:defRPr>
            </a:lvl5pPr>
            <a:lvl6pPr marL="2514600" indent="-228600" algn="l" rtl="0" fontAlgn="base">
              <a:spcBef>
                <a:spcPct val="20000"/>
              </a:spcBef>
              <a:spcAft>
                <a:spcPct val="0"/>
              </a:spcAft>
              <a:buClr>
                <a:schemeClr val="hlink"/>
              </a:buClr>
              <a:buSzPct val="85000"/>
              <a:buFont typeface="Wingdings" pitchFamily="2" charset="2"/>
              <a:buChar char="v"/>
              <a:defRPr sz="2000">
                <a:solidFill>
                  <a:schemeClr val="tx1"/>
                </a:solidFill>
                <a:latin typeface="+mn-lt"/>
                <a:ea typeface="+mn-ea"/>
              </a:defRPr>
            </a:lvl6pPr>
            <a:lvl7pPr marL="2971800" indent="-228600" algn="l" rtl="0" fontAlgn="base">
              <a:spcBef>
                <a:spcPct val="20000"/>
              </a:spcBef>
              <a:spcAft>
                <a:spcPct val="0"/>
              </a:spcAft>
              <a:buClr>
                <a:schemeClr val="hlink"/>
              </a:buClr>
              <a:buSzPct val="85000"/>
              <a:buFont typeface="Wingdings" pitchFamily="2" charset="2"/>
              <a:buChar char="v"/>
              <a:defRPr sz="2000">
                <a:solidFill>
                  <a:schemeClr val="tx1"/>
                </a:solidFill>
                <a:latin typeface="+mn-lt"/>
                <a:ea typeface="+mn-ea"/>
              </a:defRPr>
            </a:lvl7pPr>
            <a:lvl8pPr marL="3429000" indent="-228600" algn="l" rtl="0" fontAlgn="base">
              <a:spcBef>
                <a:spcPct val="20000"/>
              </a:spcBef>
              <a:spcAft>
                <a:spcPct val="0"/>
              </a:spcAft>
              <a:buClr>
                <a:schemeClr val="hlink"/>
              </a:buClr>
              <a:buSzPct val="85000"/>
              <a:buFont typeface="Wingdings" pitchFamily="2" charset="2"/>
              <a:buChar char="v"/>
              <a:defRPr sz="2000">
                <a:solidFill>
                  <a:schemeClr val="tx1"/>
                </a:solidFill>
                <a:latin typeface="+mn-lt"/>
                <a:ea typeface="+mn-ea"/>
              </a:defRPr>
            </a:lvl8pPr>
            <a:lvl9pPr marL="3886200" indent="-228600" algn="l" rtl="0" fontAlgn="base">
              <a:spcBef>
                <a:spcPct val="20000"/>
              </a:spcBef>
              <a:spcAft>
                <a:spcPct val="0"/>
              </a:spcAft>
              <a:buClr>
                <a:schemeClr val="hlink"/>
              </a:buClr>
              <a:buSzPct val="85000"/>
              <a:buFont typeface="Wingdings" pitchFamily="2" charset="2"/>
              <a:buChar char="v"/>
              <a:defRPr sz="2000">
                <a:solidFill>
                  <a:schemeClr val="tx1"/>
                </a:solidFill>
                <a:latin typeface="+mn-lt"/>
                <a:ea typeface="+mn-ea"/>
              </a:defRPr>
            </a:lvl9pPr>
          </a:lstStyle>
          <a:p>
            <a:pPr eaLnBrk="1" hangingPunct="1">
              <a:lnSpc>
                <a:spcPct val="90000"/>
              </a:lnSpc>
            </a:pPr>
            <a:r>
              <a:rPr lang="zh-CN" altLang="en-US" b="1" kern="0" dirty="0"/>
              <a:t>北方少数民族政权的徙民</a:t>
            </a:r>
          </a:p>
          <a:p>
            <a:pPr eaLnBrk="1" hangingPunct="1">
              <a:lnSpc>
                <a:spcPct val="90000"/>
              </a:lnSpc>
            </a:pPr>
            <a:r>
              <a:rPr lang="zh-CN" altLang="en-US" kern="0" dirty="0"/>
              <a:t>主要集中在匈奴刘氏政权和石赵政权时期</a:t>
            </a:r>
          </a:p>
          <a:p>
            <a:pPr eaLnBrk="1" hangingPunct="1">
              <a:lnSpc>
                <a:spcPct val="90000"/>
              </a:lnSpc>
            </a:pPr>
            <a:r>
              <a:rPr lang="en-US" altLang="zh-CN" kern="0" dirty="0">
                <a:ea typeface="楷体_GB2312" pitchFamily="49" charset="-122"/>
              </a:rPr>
              <a:t>《</a:t>
            </a:r>
            <a:r>
              <a:rPr lang="zh-CN" altLang="en-US" kern="0" dirty="0">
                <a:ea typeface="楷体_GB2312" pitchFamily="49" charset="-122"/>
              </a:rPr>
              <a:t>晋书</a:t>
            </a:r>
            <a:r>
              <a:rPr lang="en-US" altLang="zh-CN" kern="0" dirty="0">
                <a:ea typeface="楷体_GB2312" pitchFamily="49" charset="-122"/>
              </a:rPr>
              <a:t>·</a:t>
            </a:r>
            <a:r>
              <a:rPr lang="zh-CN" altLang="en-US" kern="0" dirty="0">
                <a:ea typeface="楷体_GB2312" pitchFamily="49" charset="-122"/>
              </a:rPr>
              <a:t>刘聪载记</a:t>
            </a:r>
            <a:r>
              <a:rPr lang="en-US" altLang="zh-CN" kern="0" dirty="0">
                <a:ea typeface="楷体_GB2312" pitchFamily="49" charset="-122"/>
              </a:rPr>
              <a:t>》</a:t>
            </a:r>
            <a:r>
              <a:rPr lang="zh-CN" altLang="en-US" kern="0" dirty="0">
                <a:ea typeface="楷体_GB2312" pitchFamily="49" charset="-122"/>
              </a:rPr>
              <a:t>，刘曜曾驱掠长安“</a:t>
            </a:r>
            <a:r>
              <a:rPr lang="zh-CN" altLang="en-US" kern="0" dirty="0">
                <a:latin typeface="楷体" panose="02010609060101010101" pitchFamily="49" charset="-122"/>
                <a:ea typeface="楷体" panose="02010609060101010101" pitchFamily="49" charset="-122"/>
              </a:rPr>
              <a:t>士女八万余口退还平阳</a:t>
            </a:r>
            <a:r>
              <a:rPr lang="zh-CN" altLang="en-US" kern="0" dirty="0">
                <a:ea typeface="楷体_GB2312" pitchFamily="49" charset="-122"/>
              </a:rPr>
              <a:t>”。后迁“</a:t>
            </a:r>
            <a:r>
              <a:rPr lang="zh-CN" altLang="en-US" kern="0" dirty="0">
                <a:latin typeface="楷体" panose="02010609060101010101" pitchFamily="49" charset="-122"/>
                <a:ea typeface="楷体" panose="02010609060101010101" pitchFamily="49" charset="-122"/>
              </a:rPr>
              <a:t>二万余户于平阳县</a:t>
            </a:r>
            <a:r>
              <a:rPr lang="zh-CN" altLang="en-US" kern="0" dirty="0">
                <a:ea typeface="楷体_GB2312" pitchFamily="49" charset="-122"/>
              </a:rPr>
              <a:t>”。</a:t>
            </a:r>
          </a:p>
          <a:p>
            <a:pPr eaLnBrk="1" hangingPunct="1">
              <a:lnSpc>
                <a:spcPct val="90000"/>
              </a:lnSpc>
            </a:pPr>
            <a:r>
              <a:rPr lang="zh-CN" altLang="en-US" kern="0" dirty="0"/>
              <a:t>石赵：</a:t>
            </a:r>
            <a:r>
              <a:rPr lang="zh-CN" altLang="en-US" kern="0" dirty="0">
                <a:ea typeface="楷体_GB2312" pitchFamily="49" charset="-122"/>
              </a:rPr>
              <a:t>“</a:t>
            </a:r>
            <a:r>
              <a:rPr lang="zh-CN" altLang="en-US" kern="0" dirty="0">
                <a:latin typeface="楷体" panose="02010609060101010101" pitchFamily="49" charset="-122"/>
                <a:ea typeface="楷体" panose="02010609060101010101" pitchFamily="49" charset="-122"/>
              </a:rPr>
              <a:t>虚其心腹，以实畿甸</a:t>
            </a:r>
            <a:r>
              <a:rPr lang="zh-CN" altLang="en-US" kern="0" dirty="0">
                <a:ea typeface="楷体_GB2312" pitchFamily="49" charset="-122"/>
              </a:rPr>
              <a:t>”</a:t>
            </a:r>
          </a:p>
          <a:p>
            <a:pPr eaLnBrk="1" hangingPunct="1">
              <a:lnSpc>
                <a:spcPct val="90000"/>
              </a:lnSpc>
            </a:pPr>
            <a:r>
              <a:rPr lang="zh-CN" altLang="en-US" kern="0" dirty="0">
                <a:ea typeface="楷体_GB2312" pitchFamily="49" charset="-122"/>
              </a:rPr>
              <a:t>“</a:t>
            </a:r>
            <a:r>
              <a:rPr lang="zh-CN" altLang="en-US" kern="0" dirty="0">
                <a:latin typeface="楷体" panose="02010609060101010101" pitchFamily="49" charset="-122"/>
                <a:ea typeface="楷体" panose="02010609060101010101" pitchFamily="49" charset="-122"/>
              </a:rPr>
              <a:t>青、雍、幽、荆州徙户及诸氐、羌、胡、蛮数百余万，各还本土</a:t>
            </a:r>
            <a:r>
              <a:rPr lang="zh-CN" altLang="en-US" kern="0" dirty="0">
                <a:ea typeface="楷体_GB2312" pitchFamily="49" charset="-122"/>
              </a:rPr>
              <a:t>”，“</a:t>
            </a:r>
            <a:r>
              <a:rPr lang="zh-CN" altLang="en-US" kern="0" dirty="0">
                <a:latin typeface="楷体" panose="02010609060101010101" pitchFamily="49" charset="-122"/>
                <a:ea typeface="楷体" panose="02010609060101010101" pitchFamily="49" charset="-122"/>
              </a:rPr>
              <a:t>道路交错，互相杀掠，且饥疫死亡，其能达者十有二三。诸夏纷乱，无复农者</a:t>
            </a:r>
            <a:r>
              <a:rPr lang="zh-CN" altLang="en-US" kern="0" dirty="0">
                <a:ea typeface="楷体_GB2312" pitchFamily="49" charset="-122"/>
              </a:rPr>
              <a:t>”</a:t>
            </a:r>
            <a:r>
              <a:rPr lang="en-US" altLang="zh-CN" kern="0" dirty="0">
                <a:ea typeface="楷体_GB2312" pitchFamily="49" charset="-122"/>
              </a:rPr>
              <a:t>——《</a:t>
            </a:r>
            <a:r>
              <a:rPr lang="zh-CN" altLang="en-US" kern="0" dirty="0">
                <a:ea typeface="楷体_GB2312" pitchFamily="49" charset="-122"/>
              </a:rPr>
              <a:t>晋书</a:t>
            </a:r>
            <a:r>
              <a:rPr lang="en-US" altLang="zh-CN" kern="0" dirty="0">
                <a:ea typeface="楷体_GB2312" pitchFamily="49" charset="-122"/>
              </a:rPr>
              <a:t>·</a:t>
            </a:r>
            <a:r>
              <a:rPr lang="zh-CN" altLang="en-US" kern="0" dirty="0">
                <a:ea typeface="楷体_GB2312" pitchFamily="49" charset="-122"/>
              </a:rPr>
              <a:t>石闵传</a:t>
            </a:r>
            <a:r>
              <a:rPr lang="en-US" altLang="zh-CN" kern="0" dirty="0">
                <a:ea typeface="楷体_GB2312" pitchFamily="49" charset="-122"/>
              </a:rPr>
              <a:t>》</a:t>
            </a:r>
          </a:p>
          <a:p>
            <a:pPr eaLnBrk="1" hangingPunct="1">
              <a:lnSpc>
                <a:spcPct val="90000"/>
              </a:lnSpc>
            </a:pPr>
            <a:r>
              <a:rPr lang="zh-CN" altLang="en-US" kern="0" dirty="0"/>
              <a:t>苻秦的徙民</a:t>
            </a:r>
          </a:p>
        </p:txBody>
      </p:sp>
      <p:pic>
        <p:nvPicPr>
          <p:cNvPr id="4" name="图形 2" descr="书架上的书籍 纯色填充">
            <a:hlinkClick r:id="rId4" action="ppaction://hlinksldjump"/>
            <a:extLst>
              <a:ext uri="{FF2B5EF4-FFF2-40B4-BE49-F238E27FC236}">
                <a16:creationId xmlns:a16="http://schemas.microsoft.com/office/drawing/2014/main" id="{38DD3042-D08E-A3EC-6BC6-E9A3B8D4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15816" y="585129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4" presetClass="entr" presetSubtype="0" fill="hold" nodeType="clickEffect">
                                  <p:stCondLst>
                                    <p:cond delay="0"/>
                                  </p:stCondLst>
                                  <p:childTnLst>
                                    <p:set>
                                      <p:cBhvr>
                                        <p:cTn id="6" dur="1" fill="hold">
                                          <p:stCondLst>
                                            <p:cond delay="0"/>
                                          </p:stCondLst>
                                        </p:cTn>
                                        <p:tgtEl>
                                          <p:spTgt spid="125955">
                                            <p:txEl>
                                              <p:pRg st="0" end="0"/>
                                            </p:txEl>
                                          </p:spTgt>
                                        </p:tgtEl>
                                        <p:attrNameLst>
                                          <p:attrName>style.visibility</p:attrName>
                                        </p:attrNameLst>
                                      </p:cBhvr>
                                      <p:to>
                                        <p:strVal val="visible"/>
                                      </p:to>
                                    </p:set>
                                    <p:anim to="" calcmode="lin" valueType="num">
                                      <p:cBhvr>
                                        <p:cTn id="7" dur="1" fill="hold"/>
                                        <p:tgtEl>
                                          <p:spTgt spid="125955">
                                            <p:txEl>
                                              <p:pRg st="0" end="0"/>
                                            </p:txEl>
                                          </p:spTgt>
                                        </p:tgtEl>
                                        <p:attrNameLst>
                                          <p:attrName/>
                                        </p:attrNameLst>
                                      </p:cBhvr>
                                    </p:anim>
                                  </p:childTnLst>
                                </p:cTn>
                              </p:par>
                            </p:childTnLst>
                          </p:cTn>
                        </p:par>
                      </p:childTnLst>
                    </p:cTn>
                  </p:par>
                  <p:par>
                    <p:cTn id="8" fill="hold" nodeType="clickPar">
                      <p:stCondLst>
                        <p:cond delay="indefinite"/>
                      </p:stCondLst>
                      <p:childTnLst>
                        <p:par>
                          <p:cTn id="9" fill="hold" nodeType="withGroup">
                            <p:stCondLst>
                              <p:cond delay="0"/>
                            </p:stCondLst>
                            <p:childTnLst>
                              <p:par>
                                <p:cTn id="10" presetID="24" presetClass="entr" presetSubtype="0" fill="hold" nodeType="clickEffect">
                                  <p:stCondLst>
                                    <p:cond delay="0"/>
                                  </p:stCondLst>
                                  <p:childTnLst>
                                    <p:set>
                                      <p:cBhvr>
                                        <p:cTn id="11" dur="1" fill="hold">
                                          <p:stCondLst>
                                            <p:cond delay="0"/>
                                          </p:stCondLst>
                                        </p:cTn>
                                        <p:tgtEl>
                                          <p:spTgt spid="125955">
                                            <p:txEl>
                                              <p:pRg st="1" end="1"/>
                                            </p:txEl>
                                          </p:spTgt>
                                        </p:tgtEl>
                                        <p:attrNameLst>
                                          <p:attrName>style.visibility</p:attrName>
                                        </p:attrNameLst>
                                      </p:cBhvr>
                                      <p:to>
                                        <p:strVal val="visible"/>
                                      </p:to>
                                    </p:set>
                                    <p:anim to="" calcmode="lin" valueType="num">
                                      <p:cBhvr>
                                        <p:cTn id="12" dur="1" fill="hold"/>
                                        <p:tgtEl>
                                          <p:spTgt spid="125955">
                                            <p:txEl>
                                              <p:pRg st="1" end="1"/>
                                            </p:txEl>
                                          </p:spTgt>
                                        </p:tgtEl>
                                        <p:attrNameLst>
                                          <p:attrName/>
                                        </p:attrNameLst>
                                      </p:cBhvr>
                                    </p:anim>
                                  </p:childTnLst>
                                </p:cTn>
                              </p:par>
                              <p:par>
                                <p:cTn id="13" presetID="24" presetClass="entr" presetSubtype="0" fill="hold" nodeType="withEffect">
                                  <p:stCondLst>
                                    <p:cond delay="0"/>
                                  </p:stCondLst>
                                  <p:childTnLst>
                                    <p:set>
                                      <p:cBhvr>
                                        <p:cTn id="14" dur="1" fill="hold">
                                          <p:stCondLst>
                                            <p:cond delay="0"/>
                                          </p:stCondLst>
                                        </p:cTn>
                                        <p:tgtEl>
                                          <p:spTgt spid="125955">
                                            <p:txEl>
                                              <p:pRg st="2" end="2"/>
                                            </p:txEl>
                                          </p:spTgt>
                                        </p:tgtEl>
                                        <p:attrNameLst>
                                          <p:attrName>style.visibility</p:attrName>
                                        </p:attrNameLst>
                                      </p:cBhvr>
                                      <p:to>
                                        <p:strVal val="visible"/>
                                      </p:to>
                                    </p:set>
                                    <p:anim to="" calcmode="lin" valueType="num">
                                      <p:cBhvr>
                                        <p:cTn id="15" dur="1" fill="hold"/>
                                        <p:tgtEl>
                                          <p:spTgt spid="125955">
                                            <p:txEl>
                                              <p:pRg st="2" end="2"/>
                                            </p:txEl>
                                          </p:spTgt>
                                        </p:tgtEl>
                                        <p:attrNameLst>
                                          <p:attrName/>
                                        </p:attrNameLst>
                                      </p:cBhvr>
                                    </p:anim>
                                  </p:childTnLst>
                                </p:cTn>
                              </p:par>
                            </p:childTnLst>
                          </p:cTn>
                        </p:par>
                      </p:childTnLst>
                    </p:cTn>
                  </p:par>
                  <p:par>
                    <p:cTn id="16" fill="hold" nodeType="clickPar">
                      <p:stCondLst>
                        <p:cond delay="indefinite"/>
                      </p:stCondLst>
                      <p:childTnLst>
                        <p:par>
                          <p:cTn id="17" fill="hold" nodeType="withGroup">
                            <p:stCondLst>
                              <p:cond delay="0"/>
                            </p:stCondLst>
                            <p:childTnLst>
                              <p:par>
                                <p:cTn id="18" presetID="24" presetClass="entr" presetSubtype="0" fill="hold" nodeType="clickEffect">
                                  <p:stCondLst>
                                    <p:cond delay="0"/>
                                  </p:stCondLst>
                                  <p:childTnLst>
                                    <p:set>
                                      <p:cBhvr>
                                        <p:cTn id="19" dur="1" fill="hold">
                                          <p:stCondLst>
                                            <p:cond delay="0"/>
                                          </p:stCondLst>
                                        </p:cTn>
                                        <p:tgtEl>
                                          <p:spTgt spid="125955">
                                            <p:txEl>
                                              <p:pRg st="3" end="3"/>
                                            </p:txEl>
                                          </p:spTgt>
                                        </p:tgtEl>
                                        <p:attrNameLst>
                                          <p:attrName>style.visibility</p:attrName>
                                        </p:attrNameLst>
                                      </p:cBhvr>
                                      <p:to>
                                        <p:strVal val="visible"/>
                                      </p:to>
                                    </p:set>
                                    <p:anim to="" calcmode="lin" valueType="num">
                                      <p:cBhvr>
                                        <p:cTn id="20" dur="1" fill="hold"/>
                                        <p:tgtEl>
                                          <p:spTgt spid="125955">
                                            <p:txEl>
                                              <p:pRg st="3" end="3"/>
                                            </p:txEl>
                                          </p:spTgt>
                                        </p:tgtEl>
                                        <p:attrNameLst>
                                          <p:attrName/>
                                        </p:attrNameLst>
                                      </p:cBhvr>
                                    </p:anim>
                                  </p:childTnLst>
                                </p:cTn>
                              </p:par>
                              <p:par>
                                <p:cTn id="21" presetID="24" presetClass="entr" presetSubtype="0" fill="hold" nodeType="withEffect">
                                  <p:stCondLst>
                                    <p:cond delay="0"/>
                                  </p:stCondLst>
                                  <p:childTnLst>
                                    <p:set>
                                      <p:cBhvr>
                                        <p:cTn id="22" dur="1" fill="hold">
                                          <p:stCondLst>
                                            <p:cond delay="0"/>
                                          </p:stCondLst>
                                        </p:cTn>
                                        <p:tgtEl>
                                          <p:spTgt spid="125955">
                                            <p:txEl>
                                              <p:pRg st="4" end="4"/>
                                            </p:txEl>
                                          </p:spTgt>
                                        </p:tgtEl>
                                        <p:attrNameLst>
                                          <p:attrName>style.visibility</p:attrName>
                                        </p:attrNameLst>
                                      </p:cBhvr>
                                      <p:to>
                                        <p:strVal val="visible"/>
                                      </p:to>
                                    </p:set>
                                    <p:anim to="" calcmode="lin" valueType="num">
                                      <p:cBhvr>
                                        <p:cTn id="23" dur="1" fill="hold"/>
                                        <p:tgtEl>
                                          <p:spTgt spid="125955">
                                            <p:txEl>
                                              <p:pRg st="4" end="4"/>
                                            </p:txEl>
                                          </p:spTgt>
                                        </p:tgtEl>
                                        <p:attrNameLst>
                                          <p:attrName/>
                                        </p:attrNameLst>
                                      </p:cBhvr>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24" presetClass="entr" presetSubtype="0" fill="hold" nodeType="clickEffect">
                                  <p:stCondLst>
                                    <p:cond delay="0"/>
                                  </p:stCondLst>
                                  <p:childTnLst>
                                    <p:set>
                                      <p:cBhvr>
                                        <p:cTn id="27" dur="1" fill="hold">
                                          <p:stCondLst>
                                            <p:cond delay="0"/>
                                          </p:stCondLst>
                                        </p:cTn>
                                        <p:tgtEl>
                                          <p:spTgt spid="125955">
                                            <p:txEl>
                                              <p:pRg st="5" end="5"/>
                                            </p:txEl>
                                          </p:spTgt>
                                        </p:tgtEl>
                                        <p:attrNameLst>
                                          <p:attrName>style.visibility</p:attrName>
                                        </p:attrNameLst>
                                      </p:cBhvr>
                                      <p:to>
                                        <p:strVal val="visible"/>
                                      </p:to>
                                    </p:set>
                                    <p:anim to="" calcmode="lin" valueType="num">
                                      <p:cBhvr>
                                        <p:cTn id="28" dur="1" fill="hold"/>
                                        <p:tgtEl>
                                          <p:spTgt spid="125955">
                                            <p:txEl>
                                              <p:pRg st="5" end="5"/>
                                            </p:txEl>
                                          </p:spTgt>
                                        </p:tgtEl>
                                        <p:attrNameLst>
                                          <p:attrName/>
                                        </p:attrNameLst>
                                      </p:cBhvr>
                                    </p:anim>
                                  </p:childTnLst>
                                </p:cTn>
                              </p:par>
                            </p:childTnLst>
                          </p:cTn>
                        </p:par>
                      </p:childTnLst>
                    </p:cTn>
                  </p:par>
                  <p:par>
                    <p:cTn id="29" fill="hold">
                      <p:stCondLst>
                        <p:cond delay="indefinite"/>
                      </p:stCondLst>
                      <p:childTnLst>
                        <p:par>
                          <p:cTn id="30" fill="hold">
                            <p:stCondLst>
                              <p:cond delay="0"/>
                            </p:stCondLst>
                            <p:childTnLst>
                              <p:par>
                                <p:cTn id="31" presetID="24" presetClass="entr" presetSubtype="0" fill="hold" nodeType="clickEffect">
                                  <p:stCondLst>
                                    <p:cond delay="0"/>
                                  </p:stCondLst>
                                  <p:childTnLst>
                                    <p:set>
                                      <p:cBhvr>
                                        <p:cTn id="32" dur="1" fill="hold">
                                          <p:stCondLst>
                                            <p:cond delay="0"/>
                                          </p:stCondLst>
                                        </p:cTn>
                                        <p:tgtEl>
                                          <p:spTgt spid="3">
                                            <p:txEl>
                                              <p:pRg st="0" end="0"/>
                                            </p:txEl>
                                          </p:spTgt>
                                        </p:tgtEl>
                                        <p:attrNameLst>
                                          <p:attrName>style.visibility</p:attrName>
                                        </p:attrNameLst>
                                      </p:cBhvr>
                                      <p:to>
                                        <p:strVal val="visible"/>
                                      </p:to>
                                    </p:set>
                                    <p:anim to="" calcmode="lin" valueType="num">
                                      <p:cBhvr>
                                        <p:cTn id="33" dur="1" fill="hold"/>
                                        <p:tgtEl>
                                          <p:spTgt spid="3">
                                            <p:txEl>
                                              <p:pRg st="0" end="0"/>
                                            </p:txEl>
                                          </p:spTgt>
                                        </p:tgtEl>
                                        <p:attrNameLst>
                                          <p:attrName/>
                                        </p:attrNameLst>
                                      </p:cBhvr>
                                    </p:anim>
                                  </p:childTnLst>
                                </p:cTn>
                              </p:par>
                            </p:childTnLst>
                          </p:cTn>
                        </p:par>
                      </p:childTnLst>
                    </p:cTn>
                  </p:par>
                  <p:par>
                    <p:cTn id="34" fill="hold">
                      <p:stCondLst>
                        <p:cond delay="indefinite"/>
                      </p:stCondLst>
                      <p:childTnLst>
                        <p:par>
                          <p:cTn id="35" fill="hold">
                            <p:stCondLst>
                              <p:cond delay="0"/>
                            </p:stCondLst>
                            <p:childTnLst>
                              <p:par>
                                <p:cTn id="36" presetID="24" presetClass="entr" presetSubtype="0" fill="hold" nodeType="clickEffect">
                                  <p:stCondLst>
                                    <p:cond delay="0"/>
                                  </p:stCondLst>
                                  <p:childTnLst>
                                    <p:set>
                                      <p:cBhvr>
                                        <p:cTn id="37" dur="1" fill="hold">
                                          <p:stCondLst>
                                            <p:cond delay="0"/>
                                          </p:stCondLst>
                                        </p:cTn>
                                        <p:tgtEl>
                                          <p:spTgt spid="3">
                                            <p:txEl>
                                              <p:pRg st="1" end="1"/>
                                            </p:txEl>
                                          </p:spTgt>
                                        </p:tgtEl>
                                        <p:attrNameLst>
                                          <p:attrName>style.visibility</p:attrName>
                                        </p:attrNameLst>
                                      </p:cBhvr>
                                      <p:to>
                                        <p:strVal val="visible"/>
                                      </p:to>
                                    </p:set>
                                    <p:anim to="" calcmode="lin" valueType="num">
                                      <p:cBhvr>
                                        <p:cTn id="38" dur="1" fill="hold"/>
                                        <p:tgtEl>
                                          <p:spTgt spid="3">
                                            <p:txEl>
                                              <p:pRg st="1" end="1"/>
                                            </p:txEl>
                                          </p:spTgt>
                                        </p:tgtEl>
                                        <p:attrNameLst>
                                          <p:attrName/>
                                        </p:attrNameLst>
                                      </p:cBhvr>
                                    </p:anim>
                                  </p:childTnLst>
                                </p:cTn>
                              </p:par>
                              <p:par>
                                <p:cTn id="39" presetID="24" presetClass="entr" presetSubtype="0" fill="hold" nodeType="withEffect">
                                  <p:stCondLst>
                                    <p:cond delay="0"/>
                                  </p:stCondLst>
                                  <p:childTnLst>
                                    <p:set>
                                      <p:cBhvr>
                                        <p:cTn id="40" dur="1" fill="hold">
                                          <p:stCondLst>
                                            <p:cond delay="0"/>
                                          </p:stCondLst>
                                        </p:cTn>
                                        <p:tgtEl>
                                          <p:spTgt spid="3">
                                            <p:txEl>
                                              <p:pRg st="2" end="2"/>
                                            </p:txEl>
                                          </p:spTgt>
                                        </p:tgtEl>
                                        <p:attrNameLst>
                                          <p:attrName>style.visibility</p:attrName>
                                        </p:attrNameLst>
                                      </p:cBhvr>
                                      <p:to>
                                        <p:strVal val="visible"/>
                                      </p:to>
                                    </p:set>
                                    <p:anim to="" calcmode="lin" valueType="num">
                                      <p:cBhvr>
                                        <p:cTn id="41" dur="1" fill="hold"/>
                                        <p:tgtEl>
                                          <p:spTgt spid="3">
                                            <p:txEl>
                                              <p:pRg st="2" end="2"/>
                                            </p:txEl>
                                          </p:spTgt>
                                        </p:tgtEl>
                                        <p:attrNameLst>
                                          <p:attrName/>
                                        </p:attrNameLst>
                                      </p:cBhvr>
                                    </p:anim>
                                  </p:childTnLst>
                                </p:cTn>
                              </p:par>
                            </p:childTnLst>
                          </p:cTn>
                        </p:par>
                      </p:childTnLst>
                    </p:cTn>
                  </p:par>
                  <p:par>
                    <p:cTn id="42" fill="hold">
                      <p:stCondLst>
                        <p:cond delay="indefinite"/>
                      </p:stCondLst>
                      <p:childTnLst>
                        <p:par>
                          <p:cTn id="43" fill="hold">
                            <p:stCondLst>
                              <p:cond delay="0"/>
                            </p:stCondLst>
                            <p:childTnLst>
                              <p:par>
                                <p:cTn id="44" presetID="24" presetClass="entr" presetSubtype="0" fill="hold" nodeType="clickEffect">
                                  <p:stCondLst>
                                    <p:cond delay="0"/>
                                  </p:stCondLst>
                                  <p:childTnLst>
                                    <p:set>
                                      <p:cBhvr>
                                        <p:cTn id="45" dur="1" fill="hold">
                                          <p:stCondLst>
                                            <p:cond delay="0"/>
                                          </p:stCondLst>
                                        </p:cTn>
                                        <p:tgtEl>
                                          <p:spTgt spid="3">
                                            <p:txEl>
                                              <p:pRg st="3" end="3"/>
                                            </p:txEl>
                                          </p:spTgt>
                                        </p:tgtEl>
                                        <p:attrNameLst>
                                          <p:attrName>style.visibility</p:attrName>
                                        </p:attrNameLst>
                                      </p:cBhvr>
                                      <p:to>
                                        <p:strVal val="visible"/>
                                      </p:to>
                                    </p:set>
                                    <p:anim to="" calcmode="lin" valueType="num">
                                      <p:cBhvr>
                                        <p:cTn id="46" dur="1" fill="hold"/>
                                        <p:tgtEl>
                                          <p:spTgt spid="3">
                                            <p:txEl>
                                              <p:pRg st="3" end="3"/>
                                            </p:txEl>
                                          </p:spTgt>
                                        </p:tgtEl>
                                        <p:attrNameLst>
                                          <p:attrName/>
                                        </p:attrNameLst>
                                      </p:cBhvr>
                                    </p:anim>
                                  </p:childTnLst>
                                </p:cTn>
                              </p:par>
                              <p:par>
                                <p:cTn id="47" presetID="24" presetClass="entr" presetSubtype="0" fill="hold" nodeType="withEffect">
                                  <p:stCondLst>
                                    <p:cond delay="0"/>
                                  </p:stCondLst>
                                  <p:childTnLst>
                                    <p:set>
                                      <p:cBhvr>
                                        <p:cTn id="48" dur="1" fill="hold">
                                          <p:stCondLst>
                                            <p:cond delay="0"/>
                                          </p:stCondLst>
                                        </p:cTn>
                                        <p:tgtEl>
                                          <p:spTgt spid="3">
                                            <p:txEl>
                                              <p:pRg st="4" end="4"/>
                                            </p:txEl>
                                          </p:spTgt>
                                        </p:tgtEl>
                                        <p:attrNameLst>
                                          <p:attrName>style.visibility</p:attrName>
                                        </p:attrNameLst>
                                      </p:cBhvr>
                                      <p:to>
                                        <p:strVal val="visible"/>
                                      </p:to>
                                    </p:set>
                                    <p:anim to="" calcmode="lin" valueType="num">
                                      <p:cBhvr>
                                        <p:cTn id="49" dur="1" fill="hold"/>
                                        <p:tgtEl>
                                          <p:spTgt spid="3">
                                            <p:txEl>
                                              <p:pRg st="4" end="4"/>
                                            </p:txEl>
                                          </p:spTgt>
                                        </p:tgtEl>
                                        <p:attrNameLst>
                                          <p:attrName/>
                                        </p:attrNameLst>
                                      </p:cBhvr>
                                    </p:anim>
                                  </p:childTnLst>
                                </p:cTn>
                              </p:par>
                            </p:childTnLst>
                          </p:cTn>
                        </p:par>
                      </p:childTnLst>
                    </p:cTn>
                  </p:par>
                  <p:par>
                    <p:cTn id="50" fill="hold">
                      <p:stCondLst>
                        <p:cond delay="indefinite"/>
                      </p:stCondLst>
                      <p:childTnLst>
                        <p:par>
                          <p:cTn id="51" fill="hold">
                            <p:stCondLst>
                              <p:cond delay="0"/>
                            </p:stCondLst>
                            <p:childTnLst>
                              <p:par>
                                <p:cTn id="52" presetID="24" presetClass="entr" presetSubtype="0" fill="hold" nodeType="clickEffect">
                                  <p:stCondLst>
                                    <p:cond delay="0"/>
                                  </p:stCondLst>
                                  <p:childTnLst>
                                    <p:set>
                                      <p:cBhvr>
                                        <p:cTn id="53" dur="1" fill="hold">
                                          <p:stCondLst>
                                            <p:cond delay="0"/>
                                          </p:stCondLst>
                                        </p:cTn>
                                        <p:tgtEl>
                                          <p:spTgt spid="3">
                                            <p:txEl>
                                              <p:pRg st="5" end="5"/>
                                            </p:txEl>
                                          </p:spTgt>
                                        </p:tgtEl>
                                        <p:attrNameLst>
                                          <p:attrName>style.visibility</p:attrName>
                                        </p:attrNameLst>
                                      </p:cBhvr>
                                      <p:to>
                                        <p:strVal val="visible"/>
                                      </p:to>
                                    </p:set>
                                    <p:anim to="" calcmode="lin" valueType="num">
                                      <p:cBhvr>
                                        <p:cTn id="54" dur="1" fill="hold"/>
                                        <p:tgtEl>
                                          <p:spTgt spid="3">
                                            <p:txEl>
                                              <p:pRg st="5" end="5"/>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9" name="Rectangle 3">
            <a:extLst>
              <a:ext uri="{FF2B5EF4-FFF2-40B4-BE49-F238E27FC236}">
                <a16:creationId xmlns:a16="http://schemas.microsoft.com/office/drawing/2014/main" id="{15572903-0EB0-158F-1EC1-B752B5C3D87C}"/>
              </a:ext>
            </a:extLst>
          </p:cNvPr>
          <p:cNvSpPr>
            <a:spLocks noGrp="1" noRot="1" noChangeArrowheads="1"/>
          </p:cNvSpPr>
          <p:nvPr>
            <p:ph type="body" idx="1"/>
          </p:nvPr>
        </p:nvSpPr>
        <p:spPr>
          <a:xfrm>
            <a:off x="323850" y="620713"/>
            <a:ext cx="8540750" cy="5616575"/>
          </a:xfrm>
        </p:spPr>
        <p:txBody>
          <a:bodyPr/>
          <a:lstStyle/>
          <a:p>
            <a:pPr eaLnBrk="1" hangingPunct="1">
              <a:lnSpc>
                <a:spcPct val="90000"/>
              </a:lnSpc>
            </a:pPr>
            <a:r>
              <a:rPr lang="zh-CN" altLang="en-US" sz="2800" b="1" dirty="0"/>
              <a:t>北方汉族的坞堡组织</a:t>
            </a:r>
          </a:p>
          <a:p>
            <a:pPr eaLnBrk="1" hangingPunct="1">
              <a:lnSpc>
                <a:spcPct val="90000"/>
              </a:lnSpc>
            </a:pPr>
            <a:r>
              <a:rPr lang="zh-CN" altLang="en-US" sz="2800" dirty="0"/>
              <a:t>坞，坞垒壁堡</a:t>
            </a:r>
            <a:r>
              <a:rPr lang="en-US" altLang="zh-CN" sz="2800" dirty="0"/>
              <a:t>——</a:t>
            </a:r>
            <a:r>
              <a:rPr lang="zh-CN" altLang="en-US" sz="2800" dirty="0">
                <a:latin typeface="楷体_GB2312" pitchFamily="49" charset="-122"/>
                <a:ea typeface="楷体_GB2312" pitchFamily="49" charset="-122"/>
              </a:rPr>
              <a:t>军事、经济相结合的政治实体</a:t>
            </a:r>
          </a:p>
          <a:p>
            <a:pPr eaLnBrk="1" hangingPunct="1">
              <a:lnSpc>
                <a:spcPct val="90000"/>
              </a:lnSpc>
            </a:pPr>
            <a:r>
              <a:rPr lang="zh-CN" altLang="en-US" sz="2800" dirty="0"/>
              <a:t>以家庭为基本单位，包括同族、庶姓、群士、州中之士、乡人、离散、流人、部曲</a:t>
            </a:r>
          </a:p>
          <a:p>
            <a:pPr eaLnBrk="1" hangingPunct="1">
              <a:lnSpc>
                <a:spcPct val="90000"/>
              </a:lnSpc>
            </a:pPr>
            <a:r>
              <a:rPr lang="zh-CN" altLang="en-US" sz="2800" dirty="0"/>
              <a:t>普遍采用屯垦的方式进行生产</a:t>
            </a:r>
          </a:p>
          <a:p>
            <a:pPr eaLnBrk="1" hangingPunct="1">
              <a:lnSpc>
                <a:spcPct val="90000"/>
              </a:lnSpc>
            </a:pPr>
            <a:r>
              <a:rPr lang="zh-CN" altLang="en-US" sz="2800" dirty="0"/>
              <a:t>原则</a:t>
            </a:r>
            <a:r>
              <a:rPr lang="en-US" altLang="zh-CN" sz="2400" dirty="0">
                <a:latin typeface="楷体_GB2312" pitchFamily="49" charset="-122"/>
                <a:ea typeface="楷体_GB2312" pitchFamily="49" charset="-122"/>
              </a:rPr>
              <a:t>—“</a:t>
            </a:r>
            <a:r>
              <a:rPr lang="zh-CN" altLang="en-US" sz="2400" dirty="0">
                <a:latin typeface="楷体" panose="02010609060101010101" pitchFamily="49" charset="-122"/>
                <a:ea typeface="楷体" panose="02010609060101010101" pitchFamily="49" charset="-122"/>
              </a:rPr>
              <a:t>乃誓之曰：无恃陷，无怙乱，无暴邻，</a:t>
            </a:r>
            <a:r>
              <a:rPr lang="en-US" altLang="zh-CN" sz="2400" dirty="0">
                <a:latin typeface="楷体" panose="02010609060101010101" pitchFamily="49" charset="-122"/>
                <a:ea typeface="楷体" panose="02010609060101010101" pitchFamily="49" charset="-122"/>
              </a:rPr>
              <a:t>… …</a:t>
            </a:r>
            <a:r>
              <a:rPr lang="zh-CN" altLang="en-US" sz="2400" dirty="0">
                <a:latin typeface="楷体" panose="02010609060101010101" pitchFamily="49" charset="-122"/>
                <a:ea typeface="楷体" panose="02010609060101010101" pitchFamily="49" charset="-122"/>
              </a:rPr>
              <a:t>戮力一心，同恤危难”。推举坞主，“邑推其长，里推其贤”。“相率结盟</a:t>
            </a:r>
            <a:r>
              <a:rPr lang="zh-CN" altLang="en-US" sz="2400" dirty="0">
                <a:latin typeface="楷体_GB2312" pitchFamily="49" charset="-122"/>
                <a:ea typeface="楷体_GB2312" pitchFamily="49" charset="-122"/>
              </a:rPr>
              <a:t>”，统主</a:t>
            </a:r>
          </a:p>
          <a:p>
            <a:pPr eaLnBrk="1" hangingPunct="1">
              <a:lnSpc>
                <a:spcPct val="90000"/>
              </a:lnSpc>
            </a:pPr>
            <a:r>
              <a:rPr lang="zh-CN" altLang="en-US" sz="2400" dirty="0">
                <a:latin typeface="楷体" panose="02010609060101010101" pitchFamily="49" charset="-122"/>
                <a:ea typeface="楷体" panose="02010609060101010101" pitchFamily="49" charset="-122"/>
              </a:rPr>
              <a:t>“峻险阨，杜蹊径，修壁坞，树藩障”，“考功庸，计丈尺，均劳役，通有无”</a:t>
            </a:r>
            <a:r>
              <a:rPr lang="zh-CN" altLang="en-US" sz="2400" dirty="0">
                <a:latin typeface="楷体_GB2312" pitchFamily="49" charset="-122"/>
                <a:ea typeface="楷体_GB2312" pitchFamily="49" charset="-122"/>
              </a:rPr>
              <a:t>。</a:t>
            </a:r>
          </a:p>
          <a:p>
            <a:pPr eaLnBrk="1" hangingPunct="1">
              <a:lnSpc>
                <a:spcPct val="90000"/>
              </a:lnSpc>
            </a:pPr>
            <a:r>
              <a:rPr lang="zh-CN" altLang="en-US" sz="2800" dirty="0"/>
              <a:t>取代了北方被打乱的地方行政组织，成为战乱中独特的社会组织形态，其影响直至北魏宗主督护制的出现。</a:t>
            </a:r>
          </a:p>
        </p:txBody>
      </p:sp>
      <p:pic>
        <p:nvPicPr>
          <p:cNvPr id="32771" name="图形 2" descr="书架上的书籍 纯色填充">
            <a:hlinkClick r:id="rId2" action="ppaction://hlinksldjump"/>
            <a:extLst>
              <a:ext uri="{FF2B5EF4-FFF2-40B4-BE49-F238E27FC236}">
                <a16:creationId xmlns:a16="http://schemas.microsoft.com/office/drawing/2014/main" id="{82DBC2DE-71B6-AC84-6E90-726076F4DE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67625" y="5732463"/>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图形 2" descr="书架上的书籍 纯色填充">
            <a:hlinkClick r:id="rId4" action="ppaction://hlinksldjump"/>
            <a:extLst>
              <a:ext uri="{FF2B5EF4-FFF2-40B4-BE49-F238E27FC236}">
                <a16:creationId xmlns:a16="http://schemas.microsoft.com/office/drawing/2014/main" id="{3D53984C-9E21-013D-59EA-2014DAB419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9712" y="5732463"/>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4" presetClass="entr" presetSubtype="0" fill="hold" nodeType="clickEffect">
                                  <p:stCondLst>
                                    <p:cond delay="0"/>
                                  </p:stCondLst>
                                  <p:childTnLst>
                                    <p:set>
                                      <p:cBhvr>
                                        <p:cTn id="6" dur="1" fill="hold">
                                          <p:stCondLst>
                                            <p:cond delay="0"/>
                                          </p:stCondLst>
                                        </p:cTn>
                                        <p:tgtEl>
                                          <p:spTgt spid="126979">
                                            <p:txEl>
                                              <p:pRg st="0" end="0"/>
                                            </p:txEl>
                                          </p:spTgt>
                                        </p:tgtEl>
                                        <p:attrNameLst>
                                          <p:attrName>style.visibility</p:attrName>
                                        </p:attrNameLst>
                                      </p:cBhvr>
                                      <p:to>
                                        <p:strVal val="visible"/>
                                      </p:to>
                                    </p:set>
                                    <p:anim to="" calcmode="lin" valueType="num">
                                      <p:cBhvr>
                                        <p:cTn id="7" dur="1" fill="hold"/>
                                        <p:tgtEl>
                                          <p:spTgt spid="126979">
                                            <p:txEl>
                                              <p:pRg st="0" end="0"/>
                                            </p:txEl>
                                          </p:spTgt>
                                        </p:tgtEl>
                                        <p:attrNameLst>
                                          <p:attrName/>
                                        </p:attrNameLst>
                                      </p:cBhvr>
                                    </p:anim>
                                  </p:childTnLst>
                                </p:cTn>
                              </p:par>
                            </p:childTnLst>
                          </p:cTn>
                        </p:par>
                      </p:childTnLst>
                    </p:cTn>
                  </p:par>
                  <p:par>
                    <p:cTn id="8" fill="hold" nodeType="clickPar">
                      <p:stCondLst>
                        <p:cond delay="indefinite"/>
                      </p:stCondLst>
                      <p:childTnLst>
                        <p:par>
                          <p:cTn id="9" fill="hold" nodeType="withGroup">
                            <p:stCondLst>
                              <p:cond delay="0"/>
                            </p:stCondLst>
                            <p:childTnLst>
                              <p:par>
                                <p:cTn id="10" presetID="24" presetClass="entr" presetSubtype="0" fill="hold" nodeType="clickEffect">
                                  <p:stCondLst>
                                    <p:cond delay="0"/>
                                  </p:stCondLst>
                                  <p:childTnLst>
                                    <p:set>
                                      <p:cBhvr>
                                        <p:cTn id="11" dur="1" fill="hold">
                                          <p:stCondLst>
                                            <p:cond delay="0"/>
                                          </p:stCondLst>
                                        </p:cTn>
                                        <p:tgtEl>
                                          <p:spTgt spid="126979">
                                            <p:txEl>
                                              <p:pRg st="1" end="1"/>
                                            </p:txEl>
                                          </p:spTgt>
                                        </p:tgtEl>
                                        <p:attrNameLst>
                                          <p:attrName>style.visibility</p:attrName>
                                        </p:attrNameLst>
                                      </p:cBhvr>
                                      <p:to>
                                        <p:strVal val="visible"/>
                                      </p:to>
                                    </p:set>
                                    <p:anim to="" calcmode="lin" valueType="num">
                                      <p:cBhvr>
                                        <p:cTn id="12" dur="1" fill="hold"/>
                                        <p:tgtEl>
                                          <p:spTgt spid="126979">
                                            <p:txEl>
                                              <p:pRg st="1" end="1"/>
                                            </p:txEl>
                                          </p:spTgt>
                                        </p:tgtEl>
                                        <p:attrNameLst>
                                          <p:attrName/>
                                        </p:attrNameLst>
                                      </p:cBhvr>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24" presetClass="entr" presetSubtype="0" fill="hold" nodeType="clickEffect">
                                  <p:stCondLst>
                                    <p:cond delay="0"/>
                                  </p:stCondLst>
                                  <p:childTnLst>
                                    <p:set>
                                      <p:cBhvr>
                                        <p:cTn id="16" dur="1" fill="hold">
                                          <p:stCondLst>
                                            <p:cond delay="0"/>
                                          </p:stCondLst>
                                        </p:cTn>
                                        <p:tgtEl>
                                          <p:spTgt spid="126979">
                                            <p:txEl>
                                              <p:pRg st="2" end="2"/>
                                            </p:txEl>
                                          </p:spTgt>
                                        </p:tgtEl>
                                        <p:attrNameLst>
                                          <p:attrName>style.visibility</p:attrName>
                                        </p:attrNameLst>
                                      </p:cBhvr>
                                      <p:to>
                                        <p:strVal val="visible"/>
                                      </p:to>
                                    </p:set>
                                    <p:anim to="" calcmode="lin" valueType="num">
                                      <p:cBhvr>
                                        <p:cTn id="17" dur="1" fill="hold"/>
                                        <p:tgtEl>
                                          <p:spTgt spid="126979">
                                            <p:txEl>
                                              <p:pRg st="2" end="2"/>
                                            </p:txEl>
                                          </p:spTgt>
                                        </p:tgtEl>
                                        <p:attrNameLst>
                                          <p:attrName/>
                                        </p:attrNameLst>
                                      </p:cBhvr>
                                    </p:anim>
                                  </p:childTnLst>
                                </p:cTn>
                              </p:par>
                            </p:childTnLst>
                          </p:cTn>
                        </p:par>
                      </p:childTnLst>
                    </p:cTn>
                  </p:par>
                  <p:par>
                    <p:cTn id="18" fill="hold" nodeType="clickPar">
                      <p:stCondLst>
                        <p:cond delay="indefinite"/>
                      </p:stCondLst>
                      <p:childTnLst>
                        <p:par>
                          <p:cTn id="19" fill="hold" nodeType="withGroup">
                            <p:stCondLst>
                              <p:cond delay="0"/>
                            </p:stCondLst>
                            <p:childTnLst>
                              <p:par>
                                <p:cTn id="20" presetID="24" presetClass="entr" presetSubtype="0" fill="hold" nodeType="clickEffect">
                                  <p:stCondLst>
                                    <p:cond delay="0"/>
                                  </p:stCondLst>
                                  <p:childTnLst>
                                    <p:set>
                                      <p:cBhvr>
                                        <p:cTn id="21" dur="1" fill="hold">
                                          <p:stCondLst>
                                            <p:cond delay="0"/>
                                          </p:stCondLst>
                                        </p:cTn>
                                        <p:tgtEl>
                                          <p:spTgt spid="126979">
                                            <p:txEl>
                                              <p:pRg st="3" end="3"/>
                                            </p:txEl>
                                          </p:spTgt>
                                        </p:tgtEl>
                                        <p:attrNameLst>
                                          <p:attrName>style.visibility</p:attrName>
                                        </p:attrNameLst>
                                      </p:cBhvr>
                                      <p:to>
                                        <p:strVal val="visible"/>
                                      </p:to>
                                    </p:set>
                                    <p:anim to="" calcmode="lin" valueType="num">
                                      <p:cBhvr>
                                        <p:cTn id="22" dur="1" fill="hold"/>
                                        <p:tgtEl>
                                          <p:spTgt spid="126979">
                                            <p:txEl>
                                              <p:pRg st="3" end="3"/>
                                            </p:txEl>
                                          </p:spTgt>
                                        </p:tgtEl>
                                        <p:attrNameLst>
                                          <p:attrName/>
                                        </p:attrNameLst>
                                      </p:cBhvr>
                                    </p:anim>
                                  </p:childTnLst>
                                </p:cTn>
                              </p:par>
                            </p:childTnLst>
                          </p:cTn>
                        </p:par>
                      </p:childTnLst>
                    </p:cTn>
                  </p:par>
                  <p:par>
                    <p:cTn id="23" fill="hold" nodeType="clickPar">
                      <p:stCondLst>
                        <p:cond delay="indefinite"/>
                      </p:stCondLst>
                      <p:childTnLst>
                        <p:par>
                          <p:cTn id="24" fill="hold" nodeType="withGroup">
                            <p:stCondLst>
                              <p:cond delay="0"/>
                            </p:stCondLst>
                            <p:childTnLst>
                              <p:par>
                                <p:cTn id="25" presetID="24" presetClass="entr" presetSubtype="0" fill="hold" nodeType="clickEffect">
                                  <p:stCondLst>
                                    <p:cond delay="0"/>
                                  </p:stCondLst>
                                  <p:childTnLst>
                                    <p:set>
                                      <p:cBhvr>
                                        <p:cTn id="26" dur="1" fill="hold">
                                          <p:stCondLst>
                                            <p:cond delay="0"/>
                                          </p:stCondLst>
                                        </p:cTn>
                                        <p:tgtEl>
                                          <p:spTgt spid="126979">
                                            <p:txEl>
                                              <p:pRg st="4" end="4"/>
                                            </p:txEl>
                                          </p:spTgt>
                                        </p:tgtEl>
                                        <p:attrNameLst>
                                          <p:attrName>style.visibility</p:attrName>
                                        </p:attrNameLst>
                                      </p:cBhvr>
                                      <p:to>
                                        <p:strVal val="visible"/>
                                      </p:to>
                                    </p:set>
                                    <p:anim to="" calcmode="lin" valueType="num">
                                      <p:cBhvr>
                                        <p:cTn id="27" dur="1" fill="hold"/>
                                        <p:tgtEl>
                                          <p:spTgt spid="126979">
                                            <p:txEl>
                                              <p:pRg st="4" end="4"/>
                                            </p:txEl>
                                          </p:spTgt>
                                        </p:tgtEl>
                                        <p:attrNameLst>
                                          <p:attrName/>
                                        </p:attrNameLst>
                                      </p:cBhvr>
                                    </p:anim>
                                  </p:childTnLst>
                                </p:cTn>
                              </p:par>
                            </p:childTnLst>
                          </p:cTn>
                        </p:par>
                      </p:childTnLst>
                    </p:cTn>
                  </p:par>
                  <p:par>
                    <p:cTn id="28" fill="hold" nodeType="clickPar">
                      <p:stCondLst>
                        <p:cond delay="indefinite"/>
                      </p:stCondLst>
                      <p:childTnLst>
                        <p:par>
                          <p:cTn id="29" fill="hold" nodeType="withGroup">
                            <p:stCondLst>
                              <p:cond delay="0"/>
                            </p:stCondLst>
                            <p:childTnLst>
                              <p:par>
                                <p:cTn id="30" presetID="24" presetClass="entr" presetSubtype="0" fill="hold" nodeType="clickEffect">
                                  <p:stCondLst>
                                    <p:cond delay="0"/>
                                  </p:stCondLst>
                                  <p:childTnLst>
                                    <p:set>
                                      <p:cBhvr>
                                        <p:cTn id="31" dur="1" fill="hold">
                                          <p:stCondLst>
                                            <p:cond delay="0"/>
                                          </p:stCondLst>
                                        </p:cTn>
                                        <p:tgtEl>
                                          <p:spTgt spid="126979">
                                            <p:txEl>
                                              <p:pRg st="5" end="5"/>
                                            </p:txEl>
                                          </p:spTgt>
                                        </p:tgtEl>
                                        <p:attrNameLst>
                                          <p:attrName>style.visibility</p:attrName>
                                        </p:attrNameLst>
                                      </p:cBhvr>
                                      <p:to>
                                        <p:strVal val="visible"/>
                                      </p:to>
                                    </p:set>
                                    <p:anim to="" calcmode="lin" valueType="num">
                                      <p:cBhvr>
                                        <p:cTn id="32" dur="1" fill="hold"/>
                                        <p:tgtEl>
                                          <p:spTgt spid="126979">
                                            <p:txEl>
                                              <p:pRg st="5" end="5"/>
                                            </p:txEl>
                                          </p:spTgt>
                                        </p:tgtEl>
                                        <p:attrNameLst>
                                          <p:attrName/>
                                        </p:attrNameLst>
                                      </p:cBhvr>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4" presetClass="entr" presetSubtype="0" fill="hold" nodeType="clickEffect">
                                  <p:stCondLst>
                                    <p:cond delay="0"/>
                                  </p:stCondLst>
                                  <p:childTnLst>
                                    <p:set>
                                      <p:cBhvr>
                                        <p:cTn id="36" dur="1" fill="hold">
                                          <p:stCondLst>
                                            <p:cond delay="0"/>
                                          </p:stCondLst>
                                        </p:cTn>
                                        <p:tgtEl>
                                          <p:spTgt spid="126979">
                                            <p:txEl>
                                              <p:pRg st="6" end="6"/>
                                            </p:txEl>
                                          </p:spTgt>
                                        </p:tgtEl>
                                        <p:attrNameLst>
                                          <p:attrName>style.visibility</p:attrName>
                                        </p:attrNameLst>
                                      </p:cBhvr>
                                      <p:to>
                                        <p:strVal val="visible"/>
                                      </p:to>
                                    </p:set>
                                    <p:anim to="" calcmode="lin" valueType="num">
                                      <p:cBhvr>
                                        <p:cTn id="37" dur="1" fill="hold"/>
                                        <p:tgtEl>
                                          <p:spTgt spid="126979">
                                            <p:txEl>
                                              <p:pRg st="6" end="6"/>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FF03AC0-8FD6-D4B2-E69B-80DAF5865C67}"/>
              </a:ext>
            </a:extLst>
          </p:cNvPr>
          <p:cNvSpPr>
            <a:spLocks noGrp="1"/>
          </p:cNvSpPr>
          <p:nvPr>
            <p:ph type="title"/>
          </p:nvPr>
        </p:nvSpPr>
        <p:spPr/>
        <p:txBody>
          <a:bodyPr/>
          <a:lstStyle/>
          <a:p>
            <a:endParaRPr lang="zh-CN" altLang="en-US"/>
          </a:p>
        </p:txBody>
      </p:sp>
      <p:pic>
        <p:nvPicPr>
          <p:cNvPr id="4" name="Picture 4" descr="西晉時期北方各族分布圖">
            <a:hlinkClick r:id="rId2" action="ppaction://hlinksldjump"/>
            <a:extLst>
              <a:ext uri="{FF2B5EF4-FFF2-40B4-BE49-F238E27FC236}">
                <a16:creationId xmlns:a16="http://schemas.microsoft.com/office/drawing/2014/main" id="{82A46DE7-500C-4BCA-B74F-FD5B8838EBB5}"/>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02571" y="476672"/>
            <a:ext cx="8938858" cy="5904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49644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092B684-AA22-5A8D-F348-A60D8FD0E945}"/>
              </a:ext>
            </a:extLst>
          </p:cNvPr>
          <p:cNvSpPr>
            <a:spLocks noGrp="1"/>
          </p:cNvSpPr>
          <p:nvPr>
            <p:ph type="title"/>
          </p:nvPr>
        </p:nvSpPr>
        <p:spPr/>
        <p:txBody>
          <a:bodyPr/>
          <a:lstStyle/>
          <a:p>
            <a:endParaRPr lang="zh-CN" altLang="en-US"/>
          </a:p>
        </p:txBody>
      </p:sp>
      <p:pic>
        <p:nvPicPr>
          <p:cNvPr id="11" name="内容占位符 10">
            <a:hlinkClick r:id="rId2" action="ppaction://hlinksldjump"/>
            <a:extLst>
              <a:ext uri="{FF2B5EF4-FFF2-40B4-BE49-F238E27FC236}">
                <a16:creationId xmlns:a16="http://schemas.microsoft.com/office/drawing/2014/main" id="{138F6AC7-884E-7754-E522-45AA2877462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476672"/>
            <a:ext cx="9117006" cy="5688632"/>
          </a:xfrm>
        </p:spPr>
      </p:pic>
    </p:spTree>
    <p:extLst>
      <p:ext uri="{BB962C8B-B14F-4D97-AF65-F5344CB8AC3E}">
        <p14:creationId xmlns:p14="http://schemas.microsoft.com/office/powerpoint/2010/main" val="40472176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C0AE8E-52F9-61BD-4552-1B92B0F128D5}"/>
              </a:ext>
            </a:extLst>
          </p:cNvPr>
          <p:cNvSpPr>
            <a:spLocks noGrp="1"/>
          </p:cNvSpPr>
          <p:nvPr>
            <p:ph type="title"/>
          </p:nvPr>
        </p:nvSpPr>
        <p:spPr/>
        <p:txBody>
          <a:bodyPr/>
          <a:lstStyle/>
          <a:p>
            <a:endParaRPr lang="zh-CN" altLang="en-US"/>
          </a:p>
        </p:txBody>
      </p:sp>
      <p:pic>
        <p:nvPicPr>
          <p:cNvPr id="4" name="Picture 4" descr="五胡十六国時代の後趙、東晋、成漢、前涼、代国の領域。">
            <a:hlinkClick r:id="rId2" action="ppaction://hlinksldjump"/>
            <a:extLst>
              <a:ext uri="{FF2B5EF4-FFF2-40B4-BE49-F238E27FC236}">
                <a16:creationId xmlns:a16="http://schemas.microsoft.com/office/drawing/2014/main" id="{3C86F993-849B-6302-3A61-C06761EFE865}"/>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899592" y="492628"/>
            <a:ext cx="7344816" cy="5872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834704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7240FC-CDF3-AB53-7D31-5C864B171E5C}"/>
              </a:ext>
            </a:extLst>
          </p:cNvPr>
          <p:cNvSpPr>
            <a:spLocks noGrp="1"/>
          </p:cNvSpPr>
          <p:nvPr>
            <p:ph type="title"/>
          </p:nvPr>
        </p:nvSpPr>
        <p:spPr/>
        <p:txBody>
          <a:bodyPr/>
          <a:lstStyle/>
          <a:p>
            <a:r>
              <a:rPr lang="en-US" altLang="zh-CN" dirty="0"/>
              <a:t> </a:t>
            </a:r>
            <a:endParaRPr lang="zh-CN" altLang="en-US" dirty="0"/>
          </a:p>
        </p:txBody>
      </p:sp>
      <p:pic>
        <p:nvPicPr>
          <p:cNvPr id="8" name="内容占位符 7">
            <a:hlinkClick r:id="rId2" action="ppaction://hlinksldjump"/>
            <a:extLst>
              <a:ext uri="{FF2B5EF4-FFF2-40B4-BE49-F238E27FC236}">
                <a16:creationId xmlns:a16="http://schemas.microsoft.com/office/drawing/2014/main" id="{6DBC7080-6B47-3A91-551D-CDB1274A3D2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476672"/>
            <a:ext cx="9105234" cy="5771728"/>
          </a:xfrm>
        </p:spPr>
      </p:pic>
    </p:spTree>
    <p:extLst>
      <p:ext uri="{BB962C8B-B14F-4D97-AF65-F5344CB8AC3E}">
        <p14:creationId xmlns:p14="http://schemas.microsoft.com/office/powerpoint/2010/main" val="2653291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3B8F18-AC58-3BB6-4E17-7A4578591C69}"/>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55B00E6B-B008-2E39-8608-5AFBC9F0AA48}"/>
              </a:ext>
            </a:extLst>
          </p:cNvPr>
          <p:cNvSpPr>
            <a:spLocks noGrp="1"/>
          </p:cNvSpPr>
          <p:nvPr>
            <p:ph idx="1"/>
          </p:nvPr>
        </p:nvSpPr>
        <p:spPr/>
        <p:txBody>
          <a:bodyPr/>
          <a:lstStyle/>
          <a:p>
            <a:endParaRPr lang="zh-CN" altLang="en-US"/>
          </a:p>
        </p:txBody>
      </p:sp>
      <p:pic>
        <p:nvPicPr>
          <p:cNvPr id="5" name="图片 4">
            <a:hlinkClick r:id="rId2" action="ppaction://hlinksldjump"/>
            <a:extLst>
              <a:ext uri="{FF2B5EF4-FFF2-40B4-BE49-F238E27FC236}">
                <a16:creationId xmlns:a16="http://schemas.microsoft.com/office/drawing/2014/main" id="{5476C24E-92B8-297D-751D-474D9AFCE1AB}"/>
              </a:ext>
            </a:extLst>
          </p:cNvPr>
          <p:cNvPicPr>
            <a:picLocks noChangeAspect="1"/>
          </p:cNvPicPr>
          <p:nvPr/>
        </p:nvPicPr>
        <p:blipFill>
          <a:blip r:embed="rId3"/>
          <a:stretch>
            <a:fillRect/>
          </a:stretch>
        </p:blipFill>
        <p:spPr>
          <a:xfrm>
            <a:off x="0" y="546276"/>
            <a:ext cx="9144000" cy="5765448"/>
          </a:xfrm>
          <a:prstGeom prst="rect">
            <a:avLst/>
          </a:prstGeom>
        </p:spPr>
      </p:pic>
    </p:spTree>
    <p:extLst>
      <p:ext uri="{BB962C8B-B14F-4D97-AF65-F5344CB8AC3E}">
        <p14:creationId xmlns:p14="http://schemas.microsoft.com/office/powerpoint/2010/main" val="29286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内容占位符 2">
            <a:extLst>
              <a:ext uri="{FF2B5EF4-FFF2-40B4-BE49-F238E27FC236}">
                <a16:creationId xmlns:a16="http://schemas.microsoft.com/office/drawing/2014/main" id="{A0A446A1-34FF-9495-010F-81EB535FA64F}"/>
              </a:ext>
            </a:extLst>
          </p:cNvPr>
          <p:cNvSpPr>
            <a:spLocks noGrp="1" noChangeArrowheads="1"/>
          </p:cNvSpPr>
          <p:nvPr>
            <p:ph idx="1"/>
          </p:nvPr>
        </p:nvSpPr>
        <p:spPr>
          <a:xfrm>
            <a:off x="276225" y="620713"/>
            <a:ext cx="8759825" cy="3960812"/>
          </a:xfrm>
        </p:spPr>
        <p:txBody>
          <a:bodyPr/>
          <a:lstStyle/>
          <a:p>
            <a:pPr>
              <a:lnSpc>
                <a:spcPct val="150000"/>
              </a:lnSpc>
            </a:pPr>
            <a:r>
              <a:rPr lang="en-US" altLang="zh-CN" dirty="0"/>
              <a:t>2.</a:t>
            </a:r>
            <a:r>
              <a:rPr lang="zh-CN" altLang="en-US" dirty="0"/>
              <a:t>羯族后赵政权史实所见民族关系。</a:t>
            </a:r>
            <a:endParaRPr lang="en-US" altLang="zh-CN" dirty="0"/>
          </a:p>
          <a:p>
            <a:pPr>
              <a:lnSpc>
                <a:spcPct val="150000"/>
              </a:lnSpc>
            </a:pPr>
            <a:r>
              <a:rPr lang="zh-CN" altLang="en-US" dirty="0"/>
              <a:t>石勒，</a:t>
            </a:r>
            <a:r>
              <a:rPr lang="en-US" altLang="zh-CN" dirty="0"/>
              <a:t>330</a:t>
            </a:r>
            <a:r>
              <a:rPr lang="zh-CN" altLang="en-US" dirty="0"/>
              <a:t>年，赵，都襄国</a:t>
            </a:r>
            <a:r>
              <a:rPr lang="zh-CN" altLang="en-US" sz="2400" dirty="0"/>
              <a:t>（河北邢台）</a:t>
            </a:r>
            <a:endParaRPr lang="en-US" altLang="zh-CN" sz="2400" dirty="0"/>
          </a:p>
          <a:p>
            <a:pPr>
              <a:lnSpc>
                <a:spcPct val="150000"/>
              </a:lnSpc>
            </a:pPr>
            <a:r>
              <a:rPr lang="zh-CN" altLang="en-US" dirty="0"/>
              <a:t>少数民族政权中的</a:t>
            </a:r>
            <a:r>
              <a:rPr lang="zh-CN" altLang="en-US" dirty="0">
                <a:hlinkClick r:id="rId2" action="ppaction://hlinksldjump"/>
              </a:rPr>
              <a:t>士大夫</a:t>
            </a:r>
            <a:endParaRPr lang="en-US" altLang="zh-CN" dirty="0"/>
          </a:p>
          <a:p>
            <a:r>
              <a:rPr lang="zh-CN" altLang="en-US" dirty="0"/>
              <a:t>北方</a:t>
            </a:r>
            <a:r>
              <a:rPr lang="zh-CN" altLang="en-US" dirty="0">
                <a:hlinkClick r:id="rId3" action="ppaction://hlinksldjump"/>
              </a:rPr>
              <a:t>汉族民众</a:t>
            </a:r>
            <a:r>
              <a:rPr lang="zh-CN" altLang="en-US" dirty="0"/>
              <a:t>的生存抗争</a:t>
            </a:r>
            <a:endParaRPr lang="en-US" altLang="zh-CN" dirty="0"/>
          </a:p>
          <a:p>
            <a:r>
              <a:rPr lang="zh-CN" altLang="en-US" dirty="0"/>
              <a:t>动乱中的</a:t>
            </a:r>
            <a:r>
              <a:rPr lang="zh-CN" altLang="en-US" dirty="0">
                <a:hlinkClick r:id="rId4" action="ppaction://hlinksldjump"/>
              </a:rPr>
              <a:t>人口流动</a:t>
            </a:r>
            <a:endParaRPr lang="en-US" altLang="zh-CN" dirty="0"/>
          </a:p>
        </p:txBody>
      </p:sp>
      <p:pic>
        <p:nvPicPr>
          <p:cNvPr id="5123" name="Picture 4" descr="五胡十六国時代の後趙、東晋、成漢、前涼、代国の領域。">
            <a:hlinkClick r:id="rId5" action="ppaction://hlinksldjump"/>
            <a:extLst>
              <a:ext uri="{FF2B5EF4-FFF2-40B4-BE49-F238E27FC236}">
                <a16:creationId xmlns:a16="http://schemas.microsoft.com/office/drawing/2014/main" id="{931A64CA-DFD6-6001-0F32-63CEC13DF5A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67338" y="3216275"/>
            <a:ext cx="3776662" cy="302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5" name="Rectangle 3">
            <a:extLst>
              <a:ext uri="{FF2B5EF4-FFF2-40B4-BE49-F238E27FC236}">
                <a16:creationId xmlns:a16="http://schemas.microsoft.com/office/drawing/2014/main" id="{3F7627CB-C2AA-5F88-7D2E-BE34F533195C}"/>
              </a:ext>
            </a:extLst>
          </p:cNvPr>
          <p:cNvSpPr>
            <a:spLocks noGrp="1" noRot="1" noChangeArrowheads="1"/>
          </p:cNvSpPr>
          <p:nvPr>
            <p:ph type="body" idx="1"/>
          </p:nvPr>
        </p:nvSpPr>
        <p:spPr>
          <a:xfrm>
            <a:off x="301625" y="765175"/>
            <a:ext cx="8540750" cy="5334000"/>
          </a:xfrm>
        </p:spPr>
        <p:txBody>
          <a:bodyPr/>
          <a:lstStyle/>
          <a:p>
            <a:pPr eaLnBrk="1" hangingPunct="1"/>
            <a:r>
              <a:rPr lang="zh-CN" altLang="en-US" dirty="0">
                <a:hlinkClick r:id="rId2" action="ppaction://hlinksldjump"/>
              </a:rPr>
              <a:t>胡汉分治</a:t>
            </a:r>
            <a:r>
              <a:rPr lang="en-US" altLang="zh-CN" dirty="0"/>
              <a:t>——</a:t>
            </a:r>
          </a:p>
          <a:p>
            <a:pPr eaLnBrk="1" hangingPunct="1">
              <a:lnSpc>
                <a:spcPct val="90000"/>
              </a:lnSpc>
            </a:pPr>
            <a:r>
              <a:rPr lang="zh-CN" altLang="en-US" dirty="0">
                <a:latin typeface="楷体_GB2312" pitchFamily="49" charset="-122"/>
                <a:ea typeface="楷体_GB2312" pitchFamily="49" charset="-122"/>
              </a:rPr>
              <a:t>刘聪“</a:t>
            </a:r>
            <a:r>
              <a:rPr lang="zh-CN" altLang="en-US" dirty="0">
                <a:latin typeface="楷体" panose="02010609060101010101" pitchFamily="49" charset="-122"/>
                <a:ea typeface="楷体" panose="02010609060101010101" pitchFamily="49" charset="-122"/>
              </a:rPr>
              <a:t>置左右司隶，各领户二十余万，万户置一内史，凡内史四十三。单于左右辅，各主六夷十万落，万落置一都尉。</a:t>
            </a:r>
            <a:r>
              <a:rPr lang="zh-CN" altLang="en-US" dirty="0">
                <a:latin typeface="楷体_GB2312" pitchFamily="49" charset="-122"/>
                <a:ea typeface="楷体_GB2312" pitchFamily="49" charset="-122"/>
              </a:rPr>
              <a:t>”（</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晋书</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刘聪载记</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a:t>
            </a:r>
          </a:p>
          <a:p>
            <a:pPr eaLnBrk="1" hangingPunct="1">
              <a:lnSpc>
                <a:spcPct val="90000"/>
              </a:lnSpc>
            </a:pPr>
            <a:r>
              <a:rPr lang="zh-CN" altLang="en-US" dirty="0">
                <a:latin typeface="楷体_GB2312" pitchFamily="49" charset="-122"/>
                <a:ea typeface="楷体_GB2312" pitchFamily="49" charset="-122"/>
              </a:rPr>
              <a:t>刘曜“</a:t>
            </a:r>
            <a:r>
              <a:rPr lang="zh-CN" altLang="en-US" dirty="0">
                <a:latin typeface="楷体" panose="02010609060101010101" pitchFamily="49" charset="-122"/>
                <a:ea typeface="楷体" panose="02010609060101010101" pitchFamily="49" charset="-122"/>
              </a:rPr>
              <a:t>置单于台于渭城（陕西咸阳），拜大单于。置左右贤王，已下皆以胡、羯、鲜卑、氐、羌豪杰为之。</a:t>
            </a:r>
            <a:r>
              <a:rPr lang="zh-CN" altLang="en-US" dirty="0">
                <a:latin typeface="楷体_GB2312" pitchFamily="49" charset="-122"/>
                <a:ea typeface="楷体_GB2312" pitchFamily="49" charset="-122"/>
              </a:rPr>
              <a:t>”（</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晋书</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刘曜载记</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a:t>
            </a:r>
            <a:endParaRPr lang="en-US" altLang="zh-CN" dirty="0">
              <a:latin typeface="楷体_GB2312" pitchFamily="49" charset="-122"/>
              <a:ea typeface="楷体_GB2312" pitchFamily="49" charset="-122"/>
            </a:endParaRPr>
          </a:p>
          <a:p>
            <a:pPr eaLnBrk="1" hangingPunct="1">
              <a:lnSpc>
                <a:spcPct val="90000"/>
              </a:lnSpc>
            </a:pPr>
            <a:endParaRPr lang="en-US" altLang="zh-CN" dirty="0">
              <a:latin typeface="楷体_GB2312" pitchFamily="49" charset="-122"/>
              <a:ea typeface="楷体_GB2312" pitchFamily="49" charset="-122"/>
            </a:endParaRPr>
          </a:p>
          <a:p>
            <a:pPr eaLnBrk="1" hangingPunct="1">
              <a:lnSpc>
                <a:spcPct val="90000"/>
              </a:lnSpc>
            </a:pPr>
            <a:r>
              <a:rPr lang="zh-CN" altLang="en-US" dirty="0">
                <a:latin typeface="楷体_GB2312" pitchFamily="49" charset="-122"/>
                <a:ea typeface="楷体_GB2312" pitchFamily="49" charset="-122"/>
              </a:rPr>
              <a:t>羯族石氏  后赵“</a:t>
            </a:r>
            <a:r>
              <a:rPr lang="zh-CN" altLang="en-US" dirty="0">
                <a:latin typeface="楷体" panose="02010609060101010101" pitchFamily="49" charset="-122"/>
                <a:ea typeface="楷体" panose="02010609060101010101" pitchFamily="49" charset="-122"/>
              </a:rPr>
              <a:t>石氏因之</a:t>
            </a:r>
            <a:r>
              <a:rPr lang="zh-CN" altLang="en-US" dirty="0">
                <a:latin typeface="楷体_GB2312" pitchFamily="49" charset="-122"/>
                <a:ea typeface="楷体_GB2312" pitchFamily="49" charset="-122"/>
              </a:rPr>
              <a:t>”</a:t>
            </a:r>
          </a:p>
          <a:p>
            <a:pPr eaLnBrk="1" hangingPunct="1"/>
            <a:endParaRPr lang="en-US" altLang="zh-CN" b="1" dirty="0">
              <a:solidFill>
                <a:srgbClr val="9933FF"/>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4" presetClass="entr" presetSubtype="0" fill="hold" nodeType="withEffect">
                                  <p:stCondLst>
                                    <p:cond delay="0"/>
                                  </p:stCondLst>
                                  <p:childTnLst>
                                    <p:set>
                                      <p:cBhvr>
                                        <p:cTn id="6" dur="1" fill="hold">
                                          <p:stCondLst>
                                            <p:cond delay="0"/>
                                          </p:stCondLst>
                                        </p:cTn>
                                        <p:tgtEl>
                                          <p:spTgt spid="115715">
                                            <p:txEl>
                                              <p:pRg st="0" end="0"/>
                                            </p:txEl>
                                          </p:spTgt>
                                        </p:tgtEl>
                                        <p:attrNameLst>
                                          <p:attrName>style.visibility</p:attrName>
                                        </p:attrNameLst>
                                      </p:cBhvr>
                                      <p:to>
                                        <p:strVal val="visible"/>
                                      </p:to>
                                    </p:set>
                                    <p:anim to="" calcmode="lin" valueType="num">
                                      <p:cBhvr>
                                        <p:cTn id="7" dur="1" fill="hold"/>
                                        <p:tgtEl>
                                          <p:spTgt spid="115715">
                                            <p:txEl>
                                              <p:pRg st="0" end="0"/>
                                            </p:txEl>
                                          </p:spTgt>
                                        </p:tgtEl>
                                        <p:attrNameLst>
                                          <p:attrName/>
                                        </p:attrNameLst>
                                      </p:cBhvr>
                                    </p:anim>
                                  </p:childTnLst>
                                </p:cTn>
                              </p:par>
                            </p:childTnLst>
                          </p:cTn>
                        </p:par>
                      </p:childTnLst>
                    </p:cTn>
                  </p:par>
                  <p:par>
                    <p:cTn id="8" fill="hold" nodeType="clickPar">
                      <p:stCondLst>
                        <p:cond delay="indefinite"/>
                      </p:stCondLst>
                      <p:childTnLst>
                        <p:par>
                          <p:cTn id="9" fill="hold" nodeType="withGroup">
                            <p:stCondLst>
                              <p:cond delay="0"/>
                            </p:stCondLst>
                            <p:childTnLst>
                              <p:par>
                                <p:cTn id="10" presetID="24" presetClass="entr" presetSubtype="0" fill="hold" nodeType="clickEffect">
                                  <p:stCondLst>
                                    <p:cond delay="0"/>
                                  </p:stCondLst>
                                  <p:childTnLst>
                                    <p:set>
                                      <p:cBhvr>
                                        <p:cTn id="11" dur="1" fill="hold">
                                          <p:stCondLst>
                                            <p:cond delay="0"/>
                                          </p:stCondLst>
                                        </p:cTn>
                                        <p:tgtEl>
                                          <p:spTgt spid="115715">
                                            <p:txEl>
                                              <p:pRg st="1" end="1"/>
                                            </p:txEl>
                                          </p:spTgt>
                                        </p:tgtEl>
                                        <p:attrNameLst>
                                          <p:attrName>style.visibility</p:attrName>
                                        </p:attrNameLst>
                                      </p:cBhvr>
                                      <p:to>
                                        <p:strVal val="visible"/>
                                      </p:to>
                                    </p:set>
                                    <p:anim to="" calcmode="lin" valueType="num">
                                      <p:cBhvr>
                                        <p:cTn id="12" dur="1" fill="hold"/>
                                        <p:tgtEl>
                                          <p:spTgt spid="115715">
                                            <p:txEl>
                                              <p:pRg st="1" end="1"/>
                                            </p:txEl>
                                          </p:spTgt>
                                        </p:tgtEl>
                                        <p:attrNameLst>
                                          <p:attrName/>
                                        </p:attrNameLst>
                                      </p:cBhvr>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24" presetClass="entr" presetSubtype="0" fill="hold" nodeType="clickEffect">
                                  <p:stCondLst>
                                    <p:cond delay="0"/>
                                  </p:stCondLst>
                                  <p:childTnLst>
                                    <p:set>
                                      <p:cBhvr>
                                        <p:cTn id="16" dur="1" fill="hold">
                                          <p:stCondLst>
                                            <p:cond delay="0"/>
                                          </p:stCondLst>
                                        </p:cTn>
                                        <p:tgtEl>
                                          <p:spTgt spid="115715">
                                            <p:txEl>
                                              <p:pRg st="2" end="2"/>
                                            </p:txEl>
                                          </p:spTgt>
                                        </p:tgtEl>
                                        <p:attrNameLst>
                                          <p:attrName>style.visibility</p:attrName>
                                        </p:attrNameLst>
                                      </p:cBhvr>
                                      <p:to>
                                        <p:strVal val="visible"/>
                                      </p:to>
                                    </p:set>
                                    <p:anim to="" calcmode="lin" valueType="num">
                                      <p:cBhvr>
                                        <p:cTn id="17" dur="1" fill="hold"/>
                                        <p:tgtEl>
                                          <p:spTgt spid="115715">
                                            <p:txEl>
                                              <p:pRg st="2" end="2"/>
                                            </p:txEl>
                                          </p:spTgt>
                                        </p:tgtEl>
                                        <p:attrNameLst>
                                          <p:attrName/>
                                        </p:attrNameLst>
                                      </p:cBhvr>
                                    </p:anim>
                                  </p:childTnLst>
                                </p:cTn>
                              </p:par>
                            </p:childTnLst>
                          </p:cTn>
                        </p:par>
                      </p:childTnLst>
                    </p:cTn>
                  </p:par>
                  <p:par>
                    <p:cTn id="18" fill="hold" nodeType="clickPar">
                      <p:stCondLst>
                        <p:cond delay="indefinite"/>
                      </p:stCondLst>
                      <p:childTnLst>
                        <p:par>
                          <p:cTn id="19" fill="hold" nodeType="withGroup">
                            <p:stCondLst>
                              <p:cond delay="0"/>
                            </p:stCondLst>
                            <p:childTnLst>
                              <p:par>
                                <p:cTn id="20" presetID="24" presetClass="entr" presetSubtype="0" fill="hold" nodeType="clickEffect">
                                  <p:stCondLst>
                                    <p:cond delay="0"/>
                                  </p:stCondLst>
                                  <p:childTnLst>
                                    <p:set>
                                      <p:cBhvr>
                                        <p:cTn id="21" dur="1" fill="hold">
                                          <p:stCondLst>
                                            <p:cond delay="0"/>
                                          </p:stCondLst>
                                        </p:cTn>
                                        <p:tgtEl>
                                          <p:spTgt spid="115715">
                                            <p:txEl>
                                              <p:pRg st="4" end="4"/>
                                            </p:txEl>
                                          </p:spTgt>
                                        </p:tgtEl>
                                        <p:attrNameLst>
                                          <p:attrName>style.visibility</p:attrName>
                                        </p:attrNameLst>
                                      </p:cBhvr>
                                      <p:to>
                                        <p:strVal val="visible"/>
                                      </p:to>
                                    </p:set>
                                    <p:anim to="" calcmode="lin" valueType="num">
                                      <p:cBhvr>
                                        <p:cTn id="22" dur="1" fill="hold"/>
                                        <p:tgtEl>
                                          <p:spTgt spid="115715">
                                            <p:txEl>
                                              <p:pRg st="4" end="4"/>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29027" name="Rectangle 3">
            <a:extLst>
              <a:ext uri="{FF2B5EF4-FFF2-40B4-BE49-F238E27FC236}">
                <a16:creationId xmlns:a16="http://schemas.microsoft.com/office/drawing/2014/main" id="{BEC0B75B-1104-6FD1-9642-3D39E84A4612}"/>
              </a:ext>
            </a:extLst>
          </p:cNvPr>
          <p:cNvSpPr>
            <a:spLocks noGrp="1" noRot="1" noChangeArrowheads="1"/>
          </p:cNvSpPr>
          <p:nvPr>
            <p:ph type="body" idx="1"/>
          </p:nvPr>
        </p:nvSpPr>
        <p:spPr>
          <a:xfrm>
            <a:off x="301625" y="908050"/>
            <a:ext cx="8540750" cy="5191125"/>
          </a:xfrm>
        </p:spPr>
        <p:txBody>
          <a:bodyPr/>
          <a:lstStyle/>
          <a:p>
            <a:pPr eaLnBrk="1" hangingPunct="1"/>
            <a:r>
              <a:rPr lang="zh-CN" altLang="en-US" dirty="0">
                <a:latin typeface="楷体_GB2312" pitchFamily="49" charset="-122"/>
                <a:ea typeface="楷体_GB2312" pitchFamily="49" charset="-122"/>
              </a:rPr>
              <a:t>刘氏倡此制</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石氏因之。以弟或子领大单于</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专总六夷。其下所属官亦用杂种</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自成系统</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与皇帝系统下之汉官不相杂厕。以五胡豪杰统领</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故能慑服诸部</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获其拥戴。不与汉人杂厕</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故得保持其劲悍之风</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以供征战。此刘氏、石氏之所以成功也。（周一良：</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乞活考</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周一良学术论著自选集</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a:t>
            </a:r>
            <a:endParaRPr lang="zh-CN" altLang="en-US" dirty="0">
              <a:latin typeface="楷体_GB2312" pitchFamily="49" charset="-122"/>
              <a:ea typeface="楷体_GB2312" pitchFamily="49" charset="-122"/>
              <a:hlinkClick r:id="rId2" action="ppaction://hlinksldjump"/>
            </a:endParaRPr>
          </a:p>
        </p:txBody>
      </p:sp>
      <p:pic>
        <p:nvPicPr>
          <p:cNvPr id="9219" name="图形 2" descr="书架上的书籍 纯色填充">
            <a:hlinkClick r:id="rId2" action="ppaction://hlinksldjump"/>
            <a:extLst>
              <a:ext uri="{FF2B5EF4-FFF2-40B4-BE49-F238E27FC236}">
                <a16:creationId xmlns:a16="http://schemas.microsoft.com/office/drawing/2014/main" id="{87B4619C-F230-1143-2A9E-63D72FDB7E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67625" y="4652963"/>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图形 2" descr="书架上的书籍 纯色填充">
            <a:hlinkClick r:id="rId4" action="ppaction://hlinksldjump"/>
            <a:extLst>
              <a:ext uri="{FF2B5EF4-FFF2-40B4-BE49-F238E27FC236}">
                <a16:creationId xmlns:a16="http://schemas.microsoft.com/office/drawing/2014/main" id="{C36DD875-305E-D903-D869-8497A52017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7584" y="486916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129027">
                                            <p:txEl>
                                              <p:pRg st="0" end="0"/>
                                            </p:txEl>
                                          </p:spTgt>
                                        </p:tgtEl>
                                        <p:attrNameLst>
                                          <p:attrName>style.visibility</p:attrName>
                                        </p:attrNameLst>
                                      </p:cBhvr>
                                      <p:to>
                                        <p:strVal val="visible"/>
                                      </p:to>
                                    </p:set>
                                    <p:animEffect transition="in" filter="blinds(horizontal)">
                                      <p:cBhvr>
                                        <p:cTn id="7" dur="500"/>
                                        <p:tgtEl>
                                          <p:spTgt spid="12902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3">
            <a:extLst>
              <a:ext uri="{FF2B5EF4-FFF2-40B4-BE49-F238E27FC236}">
                <a16:creationId xmlns:a16="http://schemas.microsoft.com/office/drawing/2014/main" id="{E146E526-4BF7-831A-C5E3-CD99E65245C1}"/>
              </a:ext>
            </a:extLst>
          </p:cNvPr>
          <p:cNvSpPr>
            <a:spLocks noGrp="1" noRot="1" noChangeArrowheads="1"/>
          </p:cNvSpPr>
          <p:nvPr>
            <p:ph type="body" idx="1"/>
          </p:nvPr>
        </p:nvSpPr>
        <p:spPr/>
        <p:txBody>
          <a:bodyPr/>
          <a:lstStyle/>
          <a:p>
            <a:pPr eaLnBrk="1" hangingPunct="1">
              <a:lnSpc>
                <a:spcPct val="90000"/>
              </a:lnSpc>
            </a:pPr>
            <a:r>
              <a:rPr lang="zh-CN" altLang="en-US" dirty="0">
                <a:latin typeface="楷体" panose="02010609060101010101" pitchFamily="49" charset="-122"/>
                <a:ea typeface="楷体" panose="02010609060101010101" pitchFamily="49" charset="-122"/>
              </a:rPr>
              <a:t>倚重南匈奴五部</a:t>
            </a:r>
            <a:r>
              <a:rPr lang="zh-CN" altLang="en-US" sz="2000" dirty="0">
                <a:latin typeface="楷体" panose="02010609060101010101" pitchFamily="49" charset="-122"/>
                <a:ea typeface="楷体" panose="02010609060101010101" pitchFamily="49" charset="-122"/>
              </a:rPr>
              <a:t>（二万落）</a:t>
            </a:r>
            <a:r>
              <a:rPr lang="zh-CN" altLang="en-US" dirty="0">
                <a:latin typeface="楷体" panose="02010609060101010101" pitchFamily="49" charset="-122"/>
                <a:ea typeface="楷体" panose="02010609060101010101" pitchFamily="49" charset="-122"/>
              </a:rPr>
              <a:t>之众</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作为核心力量</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团结其他胡族</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作为准核心力量</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同时广泛吸引和团结广大晋人支持汉国政权。</a:t>
            </a:r>
          </a:p>
          <a:p>
            <a:pPr eaLnBrk="1" hangingPunct="1">
              <a:lnSpc>
                <a:spcPct val="90000"/>
              </a:lnSpc>
            </a:pPr>
            <a:r>
              <a:rPr lang="zh-CN" altLang="en-US" dirty="0"/>
              <a:t>刘汉的败亡</a:t>
            </a:r>
            <a:r>
              <a:rPr lang="en-US" altLang="zh-CN" dirty="0"/>
              <a:t>——</a:t>
            </a:r>
          </a:p>
          <a:p>
            <a:pPr eaLnBrk="1" hangingPunct="1">
              <a:lnSpc>
                <a:spcPct val="90000"/>
              </a:lnSpc>
            </a:pPr>
            <a:r>
              <a:rPr lang="zh-CN" altLang="en-US" b="1" dirty="0"/>
              <a:t>刘渊时代与氐羌</a:t>
            </a:r>
            <a:r>
              <a:rPr lang="zh-CN" altLang="en-US" sz="2000" dirty="0">
                <a:latin typeface="楷体_GB2312" pitchFamily="49" charset="-122"/>
                <a:ea typeface="楷体_GB2312" pitchFamily="49" charset="-122"/>
              </a:rPr>
              <a:t>（十余万落）</a:t>
            </a:r>
            <a:r>
              <a:rPr lang="zh-CN" altLang="en-US" b="1" dirty="0"/>
              <a:t>的政治联盟（单徵）</a:t>
            </a:r>
          </a:p>
          <a:p>
            <a:pPr eaLnBrk="1" hangingPunct="1">
              <a:lnSpc>
                <a:spcPct val="90000"/>
              </a:lnSpc>
            </a:pPr>
            <a:r>
              <a:rPr lang="zh-CN" altLang="en-US" dirty="0">
                <a:latin typeface="楷体" panose="02010609060101010101" pitchFamily="49" charset="-122"/>
                <a:ea typeface="楷体" panose="02010609060101010101" pitchFamily="49" charset="-122"/>
              </a:rPr>
              <a:t>坑士众万五千余人</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平阳街巷为之空，氐羌叛者十余万落</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晋书刘聪载记</a:t>
            </a:r>
          </a:p>
          <a:p>
            <a:pPr eaLnBrk="1" hangingPunct="1">
              <a:lnSpc>
                <a:spcPct val="90000"/>
              </a:lnSpc>
            </a:pPr>
            <a:r>
              <a:rPr lang="zh-CN" altLang="en-US" dirty="0"/>
              <a:t>刘曜</a:t>
            </a:r>
            <a:r>
              <a:rPr lang="en-US" altLang="zh-CN" dirty="0"/>
              <a:t>——</a:t>
            </a:r>
            <a:r>
              <a:rPr lang="zh-CN" altLang="en-US" dirty="0"/>
              <a:t>前赵</a:t>
            </a:r>
          </a:p>
          <a:p>
            <a:pPr eaLnBrk="1" hangingPunct="1">
              <a:lnSpc>
                <a:spcPct val="90000"/>
              </a:lnSpc>
            </a:pPr>
            <a:endParaRPr lang="en-US" altLang="zh-CN" dirty="0"/>
          </a:p>
        </p:txBody>
      </p:sp>
      <p:pic>
        <p:nvPicPr>
          <p:cNvPr id="2" name="图形 2" descr="书架上的书籍 纯色填充">
            <a:hlinkClick r:id="rId2" action="ppaction://hlinksldjump"/>
            <a:extLst>
              <a:ext uri="{FF2B5EF4-FFF2-40B4-BE49-F238E27FC236}">
                <a16:creationId xmlns:a16="http://schemas.microsoft.com/office/drawing/2014/main" id="{D668280A-1D70-BD24-53ED-B905226247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67625" y="5732463"/>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Organization Chart 5">
            <a:extLst>
              <a:ext uri="{FF2B5EF4-FFF2-40B4-BE49-F238E27FC236}">
                <a16:creationId xmlns:a16="http://schemas.microsoft.com/office/drawing/2014/main" id="{926539E8-08D2-1421-CD9C-8054F9A1FF7F}"/>
              </a:ext>
            </a:extLst>
          </p:cNvPr>
          <p:cNvGrpSpPr>
            <a:grpSpLocks/>
          </p:cNvGrpSpPr>
          <p:nvPr/>
        </p:nvGrpSpPr>
        <p:grpSpPr bwMode="auto">
          <a:xfrm>
            <a:off x="179388" y="549275"/>
            <a:ext cx="8540750" cy="4194175"/>
            <a:chOff x="1134" y="1270"/>
            <a:chExt cx="2880" cy="1152"/>
          </a:xfrm>
        </p:grpSpPr>
        <p:cxnSp>
          <p:nvCxnSpPr>
            <p:cNvPr id="1028" name="_s1028">
              <a:extLst>
                <a:ext uri="{FF2B5EF4-FFF2-40B4-BE49-F238E27FC236}">
                  <a16:creationId xmlns:a16="http://schemas.microsoft.com/office/drawing/2014/main" id="{E1DAF273-D019-89DA-93DE-F3D1D229F1C1}"/>
                </a:ext>
              </a:extLst>
            </p:cNvPr>
            <p:cNvCxnSpPr>
              <a:cxnSpLocks noChangeShapeType="1"/>
              <a:stCxn id="8" idx="0"/>
              <a:endCxn id="7" idx="2"/>
            </p:cNvCxnSpPr>
            <p:nvPr/>
          </p:nvCxnSpPr>
          <p:spPr bwMode="auto">
            <a:xfrm rot="5400000" flipH="1">
              <a:off x="3511" y="2061"/>
              <a:ext cx="144" cy="1"/>
            </a:xfrm>
            <a:prstGeom prst="bentConnector3">
              <a:avLst>
                <a:gd name="adj1" fmla="val 21750"/>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cxnSp>
          <p:nvCxnSpPr>
            <p:cNvPr id="1029" name="_s1029">
              <a:extLst>
                <a:ext uri="{FF2B5EF4-FFF2-40B4-BE49-F238E27FC236}">
                  <a16:creationId xmlns:a16="http://schemas.microsoft.com/office/drawing/2014/main" id="{DC799E56-A0FE-5DBE-CC06-A4A865FFDA12}"/>
                </a:ext>
              </a:extLst>
            </p:cNvPr>
            <p:cNvCxnSpPr>
              <a:cxnSpLocks noChangeShapeType="1"/>
              <a:stCxn id="7" idx="0"/>
              <a:endCxn id="4" idx="2"/>
            </p:cNvCxnSpPr>
            <p:nvPr/>
          </p:nvCxnSpPr>
          <p:spPr bwMode="auto">
            <a:xfrm rot="5400000" flipH="1">
              <a:off x="3006" y="1126"/>
              <a:ext cx="144" cy="1008"/>
            </a:xfrm>
            <a:prstGeom prst="bentConnector3">
              <a:avLst>
                <a:gd name="adj1" fmla="val 21819"/>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cxnSp>
          <p:nvCxnSpPr>
            <p:cNvPr id="1030" name="_s1030">
              <a:extLst>
                <a:ext uri="{FF2B5EF4-FFF2-40B4-BE49-F238E27FC236}">
                  <a16:creationId xmlns:a16="http://schemas.microsoft.com/office/drawing/2014/main" id="{B92D8634-DB45-1AA2-F9FE-FF3DF0524465}"/>
                </a:ext>
              </a:extLst>
            </p:cNvPr>
            <p:cNvCxnSpPr>
              <a:cxnSpLocks noChangeShapeType="1"/>
              <a:stCxn id="6" idx="0"/>
              <a:endCxn id="4" idx="2"/>
            </p:cNvCxnSpPr>
            <p:nvPr/>
          </p:nvCxnSpPr>
          <p:spPr bwMode="auto">
            <a:xfrm rot="16200000">
              <a:off x="2503" y="1629"/>
              <a:ext cx="144" cy="1"/>
            </a:xfrm>
            <a:prstGeom prst="straightConnector1">
              <a:avLst/>
            </a:prstGeom>
            <a:noFill/>
            <a:ln w="28575">
              <a:solidFill>
                <a:schemeClr val="tx1"/>
              </a:solidFill>
              <a:round/>
              <a:headEnd/>
              <a:tailEnd/>
            </a:ln>
            <a:extLst>
              <a:ext uri="{909E8E84-426E-40DD-AFC4-6F175D3DCCD1}">
                <a14:hiddenFill xmlns:a14="http://schemas.microsoft.com/office/drawing/2010/main">
                  <a:noFill/>
                </a14:hiddenFill>
              </a:ext>
            </a:extLst>
          </p:spPr>
        </p:cxnSp>
        <p:cxnSp>
          <p:nvCxnSpPr>
            <p:cNvPr id="1031" name="_s1031">
              <a:extLst>
                <a:ext uri="{FF2B5EF4-FFF2-40B4-BE49-F238E27FC236}">
                  <a16:creationId xmlns:a16="http://schemas.microsoft.com/office/drawing/2014/main" id="{03DD1284-E90A-4F81-95E2-390785EBB246}"/>
                </a:ext>
              </a:extLst>
            </p:cNvPr>
            <p:cNvCxnSpPr>
              <a:cxnSpLocks noChangeShapeType="1"/>
              <a:stCxn id="5" idx="0"/>
              <a:endCxn id="4" idx="2"/>
            </p:cNvCxnSpPr>
            <p:nvPr/>
          </p:nvCxnSpPr>
          <p:spPr bwMode="auto">
            <a:xfrm rot="16200000">
              <a:off x="1998" y="1126"/>
              <a:ext cx="144" cy="1008"/>
            </a:xfrm>
            <a:prstGeom prst="bentConnector3">
              <a:avLst>
                <a:gd name="adj1" fmla="val 21819"/>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sp>
          <p:nvSpPr>
            <p:cNvPr id="4" name="_s1032">
              <a:extLst>
                <a:ext uri="{FF2B5EF4-FFF2-40B4-BE49-F238E27FC236}">
                  <a16:creationId xmlns:a16="http://schemas.microsoft.com/office/drawing/2014/main" id="{DCE37E49-4DEC-0E4E-2B40-B593FAF92225}"/>
                </a:ext>
              </a:extLst>
            </p:cNvPr>
            <p:cNvSpPr>
              <a:spLocks noChangeArrowheads="1"/>
            </p:cNvSpPr>
            <p:nvPr/>
          </p:nvSpPr>
          <p:spPr bwMode="auto">
            <a:xfrm>
              <a:off x="2142" y="1270"/>
              <a:ext cx="864" cy="288"/>
            </a:xfrm>
            <a:prstGeom prst="roundRect">
              <a:avLst>
                <a:gd name="adj" fmla="val 16667"/>
              </a:avLst>
            </a:prstGeom>
            <a:solidFill>
              <a:schemeClr val="accent1"/>
            </a:solidFill>
            <a:ln w="9525">
              <a:solidFill>
                <a:schemeClr val="tx1"/>
              </a:solidFill>
              <a:round/>
              <a:headEnd/>
              <a:tailEnd/>
            </a:ln>
          </p:spPr>
          <p:txBody>
            <a:bodyPr vert="horz" wrap="none" lIns="0" tIns="0" rIns="0" bIns="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2200" b="1" i="0" u="none" strike="noStrike" cap="none" normalizeH="0" baseline="0">
                  <a:ln>
                    <a:noFill/>
                  </a:ln>
                  <a:solidFill>
                    <a:srgbClr val="9933FF"/>
                  </a:solidFill>
                  <a:effectLst/>
                  <a:latin typeface="Arial" panose="020B0604020202020204" pitchFamily="34" charset="0"/>
                  <a:ea typeface="宋体" panose="02010600030101010101" pitchFamily="2" charset="-122"/>
                </a:rPr>
                <a:t>刘渊</a:t>
              </a:r>
            </a:p>
          </p:txBody>
        </p:sp>
        <p:sp>
          <p:nvSpPr>
            <p:cNvPr id="5" name="_s1033">
              <a:extLst>
                <a:ext uri="{FF2B5EF4-FFF2-40B4-BE49-F238E27FC236}">
                  <a16:creationId xmlns:a16="http://schemas.microsoft.com/office/drawing/2014/main" id="{5A0E1368-30A9-57C8-A203-1F4024FA08C0}"/>
                </a:ext>
              </a:extLst>
            </p:cNvPr>
            <p:cNvSpPr>
              <a:spLocks noChangeArrowheads="1"/>
            </p:cNvSpPr>
            <p:nvPr/>
          </p:nvSpPr>
          <p:spPr bwMode="auto">
            <a:xfrm>
              <a:off x="1134" y="1702"/>
              <a:ext cx="864" cy="288"/>
            </a:xfrm>
            <a:prstGeom prst="roundRect">
              <a:avLst>
                <a:gd name="adj" fmla="val 16667"/>
              </a:avLst>
            </a:prstGeom>
            <a:solidFill>
              <a:schemeClr val="accent1"/>
            </a:solidFill>
            <a:ln w="9525">
              <a:solidFill>
                <a:schemeClr val="tx1"/>
              </a:solidFill>
              <a:round/>
              <a:headEnd/>
              <a:tailEnd/>
            </a:ln>
          </p:spPr>
          <p:txBody>
            <a:bodyPr vert="horz" wrap="none" lIns="0" tIns="0" rIns="0" bIns="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800" b="1" i="0" u="none" strike="noStrike" cap="none" normalizeH="0" baseline="0">
                  <a:ln>
                    <a:noFill/>
                  </a:ln>
                  <a:solidFill>
                    <a:srgbClr val="9933FF"/>
                  </a:solidFill>
                  <a:effectLst/>
                  <a:latin typeface="Arial" panose="020B0604020202020204" pitchFamily="34" charset="0"/>
                  <a:ea typeface="宋体" panose="02010600030101010101" pitchFamily="2" charset="-122"/>
                </a:rPr>
                <a:t>刘和（母呼延皇后，</a:t>
              </a:r>
            </a:p>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800" b="1" i="0" u="none" strike="noStrike" cap="none" normalizeH="0" baseline="0">
                  <a:ln>
                    <a:noFill/>
                  </a:ln>
                  <a:solidFill>
                    <a:srgbClr val="9933FF"/>
                  </a:solidFill>
                  <a:effectLst/>
                  <a:latin typeface="Arial" panose="020B0604020202020204" pitchFamily="34" charset="0"/>
                  <a:ea typeface="宋体" panose="02010600030101010101" pitchFamily="2" charset="-122"/>
                </a:rPr>
                <a:t>匈奴）</a:t>
              </a:r>
            </a:p>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800" b="1" i="0" u="none" strike="noStrike" cap="none" normalizeH="0" baseline="0">
                  <a:ln>
                    <a:noFill/>
                  </a:ln>
                  <a:solidFill>
                    <a:srgbClr val="9933FF"/>
                  </a:solidFill>
                  <a:effectLst/>
                  <a:latin typeface="Arial" panose="020B0604020202020204" pitchFamily="34" charset="0"/>
                  <a:ea typeface="宋体" panose="02010600030101010101" pitchFamily="2" charset="-122"/>
                </a:rPr>
                <a:t>皇太子</a:t>
              </a:r>
            </a:p>
          </p:txBody>
        </p:sp>
        <p:sp>
          <p:nvSpPr>
            <p:cNvPr id="6" name="_s1034">
              <a:extLst>
                <a:ext uri="{FF2B5EF4-FFF2-40B4-BE49-F238E27FC236}">
                  <a16:creationId xmlns:a16="http://schemas.microsoft.com/office/drawing/2014/main" id="{B284EA42-3E07-2411-0423-6F1C9162E8E5}"/>
                </a:ext>
              </a:extLst>
            </p:cNvPr>
            <p:cNvSpPr>
              <a:spLocks noChangeArrowheads="1"/>
            </p:cNvSpPr>
            <p:nvPr/>
          </p:nvSpPr>
          <p:spPr bwMode="auto">
            <a:xfrm>
              <a:off x="2142" y="1702"/>
              <a:ext cx="864" cy="288"/>
            </a:xfrm>
            <a:prstGeom prst="roundRect">
              <a:avLst>
                <a:gd name="adj" fmla="val 16667"/>
              </a:avLst>
            </a:prstGeom>
            <a:solidFill>
              <a:schemeClr val="accent1"/>
            </a:solidFill>
            <a:ln w="9525">
              <a:solidFill>
                <a:schemeClr val="tx1"/>
              </a:solidFill>
              <a:round/>
              <a:headEnd/>
              <a:tailEnd/>
            </a:ln>
          </p:spPr>
          <p:txBody>
            <a:bodyPr vert="horz" wrap="none" lIns="0" tIns="0" rIns="0" bIns="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800" b="1" i="0" u="none" strike="noStrike" cap="none" normalizeH="0" baseline="0">
                  <a:ln>
                    <a:noFill/>
                  </a:ln>
                  <a:solidFill>
                    <a:srgbClr val="9933FF"/>
                  </a:solidFill>
                  <a:effectLst/>
                  <a:latin typeface="Arial" panose="020B0604020202020204" pitchFamily="34" charset="0"/>
                  <a:ea typeface="宋体" panose="02010600030101010101" pitchFamily="2" charset="-122"/>
                </a:rPr>
                <a:t>刘乂（母单皇后，</a:t>
              </a:r>
            </a:p>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800" b="1" i="0" u="none" strike="noStrike" cap="none" normalizeH="0" baseline="0">
                  <a:ln>
                    <a:noFill/>
                  </a:ln>
                  <a:solidFill>
                    <a:srgbClr val="9933FF"/>
                  </a:solidFill>
                  <a:effectLst/>
                  <a:latin typeface="Arial" panose="020B0604020202020204" pitchFamily="34" charset="0"/>
                  <a:ea typeface="宋体" panose="02010600030101010101" pitchFamily="2" charset="-122"/>
                </a:rPr>
                <a:t>氐族）</a:t>
              </a:r>
            </a:p>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800" b="1" i="0" u="none" strike="noStrike" cap="none" normalizeH="0" baseline="0">
                  <a:ln>
                    <a:noFill/>
                  </a:ln>
                  <a:solidFill>
                    <a:srgbClr val="9933FF"/>
                  </a:solidFill>
                  <a:effectLst/>
                  <a:latin typeface="Arial" panose="020B0604020202020204" pitchFamily="34" charset="0"/>
                  <a:ea typeface="宋体" panose="02010600030101010101" pitchFamily="2" charset="-122"/>
                </a:rPr>
                <a:t>北海王</a:t>
              </a:r>
            </a:p>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800" b="1" i="0" u="none" strike="noStrike" cap="none" normalizeH="0" baseline="0">
                  <a:ln>
                    <a:noFill/>
                  </a:ln>
                  <a:solidFill>
                    <a:srgbClr val="9933FF"/>
                  </a:solidFill>
                  <a:effectLst/>
                  <a:latin typeface="Arial" panose="020B0604020202020204" pitchFamily="34" charset="0"/>
                  <a:ea typeface="宋体" panose="02010600030101010101" pitchFamily="2" charset="-122"/>
                </a:rPr>
                <a:t>皇太弟，大单于</a:t>
              </a:r>
            </a:p>
          </p:txBody>
        </p:sp>
        <p:sp>
          <p:nvSpPr>
            <p:cNvPr id="7" name="_s1035">
              <a:extLst>
                <a:ext uri="{FF2B5EF4-FFF2-40B4-BE49-F238E27FC236}">
                  <a16:creationId xmlns:a16="http://schemas.microsoft.com/office/drawing/2014/main" id="{2C9803CB-9B8D-C824-280A-F7D5700CFB67}"/>
                </a:ext>
              </a:extLst>
            </p:cNvPr>
            <p:cNvSpPr>
              <a:spLocks noChangeArrowheads="1"/>
            </p:cNvSpPr>
            <p:nvPr/>
          </p:nvSpPr>
          <p:spPr bwMode="auto">
            <a:xfrm>
              <a:off x="3150" y="1702"/>
              <a:ext cx="864" cy="288"/>
            </a:xfrm>
            <a:prstGeom prst="roundRect">
              <a:avLst>
                <a:gd name="adj" fmla="val 16667"/>
              </a:avLst>
            </a:prstGeom>
            <a:solidFill>
              <a:schemeClr val="accent1"/>
            </a:solidFill>
            <a:ln w="9525">
              <a:solidFill>
                <a:schemeClr val="tx1"/>
              </a:solidFill>
              <a:round/>
              <a:headEnd/>
              <a:tailEnd/>
            </a:ln>
          </p:spPr>
          <p:txBody>
            <a:bodyPr vert="horz" wrap="none" lIns="0" tIns="0" rIns="0" bIns="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800" b="1" i="0" u="none" strike="noStrike" cap="none" normalizeH="0" baseline="0">
                  <a:ln>
                    <a:noFill/>
                  </a:ln>
                  <a:solidFill>
                    <a:srgbClr val="9933FF"/>
                  </a:solidFill>
                  <a:effectLst/>
                  <a:latin typeface="Arial" panose="020B0604020202020204" pitchFamily="34" charset="0"/>
                  <a:ea typeface="宋体" panose="02010600030101010101" pitchFamily="2" charset="-122"/>
                </a:rPr>
                <a:t>刘聪（母张夫人，</a:t>
              </a:r>
            </a:p>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800" b="1" i="0" u="none" strike="noStrike" cap="none" normalizeH="0" baseline="0">
                  <a:ln>
                    <a:noFill/>
                  </a:ln>
                  <a:solidFill>
                    <a:srgbClr val="9933FF"/>
                  </a:solidFill>
                  <a:effectLst/>
                  <a:latin typeface="Arial" panose="020B0604020202020204" pitchFamily="34" charset="0"/>
                  <a:ea typeface="宋体" panose="02010600030101010101" pitchFamily="2" charset="-122"/>
                </a:rPr>
                <a:t>侧室）</a:t>
              </a:r>
            </a:p>
          </p:txBody>
        </p:sp>
        <p:sp>
          <p:nvSpPr>
            <p:cNvPr id="8" name="_s1036">
              <a:extLst>
                <a:ext uri="{FF2B5EF4-FFF2-40B4-BE49-F238E27FC236}">
                  <a16:creationId xmlns:a16="http://schemas.microsoft.com/office/drawing/2014/main" id="{ABCB1417-786A-F3A1-9B15-632990A9A0A7}"/>
                </a:ext>
              </a:extLst>
            </p:cNvPr>
            <p:cNvSpPr>
              <a:spLocks noChangeArrowheads="1"/>
            </p:cNvSpPr>
            <p:nvPr/>
          </p:nvSpPr>
          <p:spPr bwMode="auto">
            <a:xfrm>
              <a:off x="3151" y="2134"/>
              <a:ext cx="863" cy="288"/>
            </a:xfrm>
            <a:prstGeom prst="roundRect">
              <a:avLst>
                <a:gd name="adj" fmla="val 16667"/>
              </a:avLst>
            </a:prstGeom>
            <a:solidFill>
              <a:schemeClr val="accent1"/>
            </a:solidFill>
            <a:ln w="9525">
              <a:solidFill>
                <a:schemeClr val="tx1"/>
              </a:solidFill>
              <a:round/>
              <a:headEnd/>
              <a:tailEnd/>
            </a:ln>
          </p:spPr>
          <p:txBody>
            <a:bodyPr vert="horz" wrap="none" lIns="0" tIns="0" rIns="0" bIns="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800" b="1" i="0" u="none" strike="noStrike" cap="none" normalizeH="0" baseline="0">
                  <a:ln>
                    <a:noFill/>
                  </a:ln>
                  <a:solidFill>
                    <a:srgbClr val="9933FF"/>
                  </a:solidFill>
                  <a:effectLst/>
                  <a:latin typeface="Arial" panose="020B0604020202020204" pitchFamily="34" charset="0"/>
                  <a:ea typeface="宋体" panose="02010600030101010101" pitchFamily="2" charset="-122"/>
                </a:rPr>
                <a:t>刘粲</a:t>
              </a:r>
            </a:p>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800" b="1" i="0" u="none" strike="noStrike" cap="none" normalizeH="0" baseline="0">
                  <a:ln>
                    <a:noFill/>
                  </a:ln>
                  <a:solidFill>
                    <a:srgbClr val="9933FF"/>
                  </a:solidFill>
                  <a:effectLst/>
                  <a:latin typeface="Arial" panose="020B0604020202020204" pitchFamily="34" charset="0"/>
                  <a:ea typeface="宋体" panose="02010600030101010101" pitchFamily="2" charset="-122"/>
                </a:rPr>
                <a:t>靳准</a:t>
              </a:r>
            </a:p>
          </p:txBody>
        </p:sp>
      </p:grpSp>
      <p:pic>
        <p:nvPicPr>
          <p:cNvPr id="2" name="图形 2" descr="书架上的书籍 纯色填充">
            <a:hlinkClick r:id="rId2" action="ppaction://hlinksldjump"/>
            <a:extLst>
              <a:ext uri="{FF2B5EF4-FFF2-40B4-BE49-F238E27FC236}">
                <a16:creationId xmlns:a16="http://schemas.microsoft.com/office/drawing/2014/main" id="{C276D307-4D50-A9D9-CF99-345B5525B0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68344" y="5301208"/>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7" name="Rectangle 3">
            <a:extLst>
              <a:ext uri="{FF2B5EF4-FFF2-40B4-BE49-F238E27FC236}">
                <a16:creationId xmlns:a16="http://schemas.microsoft.com/office/drawing/2014/main" id="{773C0DA5-BCF7-BF9A-9A71-F254A776DA79}"/>
              </a:ext>
            </a:extLst>
          </p:cNvPr>
          <p:cNvSpPr>
            <a:spLocks noGrp="1" noRot="1" noChangeArrowheads="1"/>
          </p:cNvSpPr>
          <p:nvPr>
            <p:ph type="body" idx="1"/>
          </p:nvPr>
        </p:nvSpPr>
        <p:spPr>
          <a:xfrm>
            <a:off x="301625" y="1052513"/>
            <a:ext cx="8540750" cy="5407025"/>
          </a:xfrm>
        </p:spPr>
        <p:txBody>
          <a:bodyPr/>
          <a:lstStyle/>
          <a:p>
            <a:pPr eaLnBrk="1" hangingPunct="1"/>
            <a:r>
              <a:rPr lang="zh-CN" altLang="en-US">
                <a:ea typeface="楷体_GB2312" pitchFamily="49" charset="-122"/>
              </a:rPr>
              <a:t>“</a:t>
            </a:r>
            <a:r>
              <a:rPr lang="zh-CN" altLang="en-US">
                <a:latin typeface="楷体" panose="02010609060101010101" pitchFamily="49" charset="-122"/>
                <a:ea typeface="楷体" panose="02010609060101010101" pitchFamily="49" charset="-122"/>
              </a:rPr>
              <a:t>衣冠人物，集为君子营</a:t>
            </a:r>
            <a:r>
              <a:rPr lang="zh-CN" altLang="en-US">
                <a:ea typeface="楷体_GB2312" pitchFamily="49" charset="-122"/>
              </a:rPr>
              <a:t>”；“</a:t>
            </a:r>
            <a:r>
              <a:rPr lang="zh-CN" altLang="en-US">
                <a:latin typeface="楷体" panose="02010609060101010101" pitchFamily="49" charset="-122"/>
                <a:ea typeface="楷体" panose="02010609060101010101" pitchFamily="49" charset="-122"/>
              </a:rPr>
              <a:t>徙朝臣掾属已上士族者三百户于襄国崇仁里，置公侯大夫以领之</a:t>
            </a:r>
            <a:r>
              <a:rPr lang="zh-CN" altLang="en-US">
                <a:ea typeface="楷体_GB2312" pitchFamily="49" charset="-122"/>
              </a:rPr>
              <a:t>”；“</a:t>
            </a:r>
            <a:r>
              <a:rPr lang="zh-CN" altLang="en-US">
                <a:latin typeface="楷体" panose="02010609060101010101" pitchFamily="49" charset="-122"/>
                <a:ea typeface="楷体" panose="02010609060101010101" pitchFamily="49" charset="-122"/>
              </a:rPr>
              <a:t>清定五品，以张宾领选，后续定九品，</a:t>
            </a:r>
            <a:r>
              <a:rPr lang="en-US" altLang="zh-CN">
                <a:latin typeface="楷体" panose="02010609060101010101" pitchFamily="49" charset="-122"/>
                <a:ea typeface="楷体" panose="02010609060101010101" pitchFamily="49" charset="-122"/>
              </a:rPr>
              <a:t>… …</a:t>
            </a:r>
            <a:r>
              <a:rPr lang="zh-CN" altLang="en-US">
                <a:latin typeface="楷体" panose="02010609060101010101" pitchFamily="49" charset="-122"/>
                <a:ea typeface="楷体" panose="02010609060101010101" pitchFamily="49" charset="-122"/>
              </a:rPr>
              <a:t>典定士族，副选举之任</a:t>
            </a:r>
            <a:r>
              <a:rPr lang="zh-CN" altLang="en-US">
                <a:ea typeface="楷体_GB2312" pitchFamily="49" charset="-122"/>
              </a:rPr>
              <a:t>”。</a:t>
            </a:r>
          </a:p>
          <a:p>
            <a:pPr eaLnBrk="1" hangingPunct="1"/>
            <a:r>
              <a:rPr lang="zh-CN" altLang="en-US">
                <a:latin typeface="楷体" panose="02010609060101010101" pitchFamily="49" charset="-122"/>
                <a:ea typeface="楷体" panose="02010609060101010101" pitchFamily="49" charset="-122"/>
              </a:rPr>
              <a:t>值中原丧乱（卢谌）与清河崔悦颍川荀绰河东裴宪北地傅畅并沦陷非所虽俱显于石氏恒以为辱谌每谓诸子曰吾身没之后但称晋司空从事中郎尔</a:t>
            </a:r>
            <a:r>
              <a:rPr lang="en-US" altLang="zh-CN"/>
              <a:t>——</a:t>
            </a:r>
            <a:r>
              <a:rPr lang="zh-CN" altLang="en-US"/>
              <a:t>史部</a:t>
            </a:r>
            <a:r>
              <a:rPr lang="en-US" altLang="zh-CN"/>
              <a:t>,</a:t>
            </a:r>
            <a:r>
              <a:rPr lang="zh-CN" altLang="en-US"/>
              <a:t>正史类</a:t>
            </a:r>
            <a:r>
              <a:rPr lang="en-US" altLang="zh-CN"/>
              <a:t>,</a:t>
            </a:r>
            <a:r>
              <a:rPr lang="zh-CN" altLang="en-US"/>
              <a:t>晋书</a:t>
            </a:r>
            <a:r>
              <a:rPr lang="en-US" altLang="zh-CN"/>
              <a:t>,</a:t>
            </a:r>
            <a:r>
              <a:rPr lang="zh-CN" altLang="en-US"/>
              <a:t>卷四十四，卢谌传</a:t>
            </a:r>
          </a:p>
        </p:txBody>
      </p:sp>
      <p:pic>
        <p:nvPicPr>
          <p:cNvPr id="15363" name="图形 2" descr="书架上的书籍 纯色填充">
            <a:hlinkClick r:id="rId2" action="ppaction://hlinksldjump"/>
            <a:extLst>
              <a:ext uri="{FF2B5EF4-FFF2-40B4-BE49-F238E27FC236}">
                <a16:creationId xmlns:a16="http://schemas.microsoft.com/office/drawing/2014/main" id="{B85A7BEA-F65D-FC76-9503-0C6F57625E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96188" y="5545138"/>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4" presetClass="entr" presetSubtype="0" fill="hold" nodeType="withEffect">
                                  <p:stCondLst>
                                    <p:cond delay="0"/>
                                  </p:stCondLst>
                                  <p:childTnLst>
                                    <p:set>
                                      <p:cBhvr>
                                        <p:cTn id="6" dur="1" fill="hold">
                                          <p:stCondLst>
                                            <p:cond delay="0"/>
                                          </p:stCondLst>
                                        </p:cTn>
                                        <p:tgtEl>
                                          <p:spTgt spid="118787">
                                            <p:txEl>
                                              <p:pRg st="0" end="0"/>
                                            </p:txEl>
                                          </p:spTgt>
                                        </p:tgtEl>
                                        <p:attrNameLst>
                                          <p:attrName>style.visibility</p:attrName>
                                        </p:attrNameLst>
                                      </p:cBhvr>
                                      <p:to>
                                        <p:strVal val="visible"/>
                                      </p:to>
                                    </p:set>
                                    <p:anim to="" calcmode="lin" valueType="num">
                                      <p:cBhvr>
                                        <p:cTn id="7" dur="1" fill="hold"/>
                                        <p:tgtEl>
                                          <p:spTgt spid="118787">
                                            <p:txEl>
                                              <p:pRg st="0" end="0"/>
                                            </p:txEl>
                                          </p:spTgt>
                                        </p:tgtEl>
                                        <p:attrNameLst>
                                          <p:attrName/>
                                        </p:attrNameLst>
                                      </p:cBhvr>
                                    </p:anim>
                                  </p:childTnLst>
                                </p:cTn>
                              </p:par>
                            </p:childTnLst>
                          </p:cTn>
                        </p:par>
                      </p:childTnLst>
                    </p:cTn>
                  </p:par>
                  <p:par>
                    <p:cTn id="8" fill="hold" nodeType="clickPar">
                      <p:stCondLst>
                        <p:cond delay="indefinite"/>
                      </p:stCondLst>
                      <p:childTnLst>
                        <p:par>
                          <p:cTn id="9" fill="hold" nodeType="withGroup">
                            <p:stCondLst>
                              <p:cond delay="0"/>
                            </p:stCondLst>
                            <p:childTnLst>
                              <p:par>
                                <p:cTn id="10" presetID="24" presetClass="entr" presetSubtype="0" fill="hold" nodeType="clickEffect">
                                  <p:stCondLst>
                                    <p:cond delay="0"/>
                                  </p:stCondLst>
                                  <p:childTnLst>
                                    <p:set>
                                      <p:cBhvr>
                                        <p:cTn id="11" dur="1" fill="hold">
                                          <p:stCondLst>
                                            <p:cond delay="0"/>
                                          </p:stCondLst>
                                        </p:cTn>
                                        <p:tgtEl>
                                          <p:spTgt spid="118787">
                                            <p:txEl>
                                              <p:pRg st="1" end="1"/>
                                            </p:txEl>
                                          </p:spTgt>
                                        </p:tgtEl>
                                        <p:attrNameLst>
                                          <p:attrName>style.visibility</p:attrName>
                                        </p:attrNameLst>
                                      </p:cBhvr>
                                      <p:to>
                                        <p:strVal val="visible"/>
                                      </p:to>
                                    </p:set>
                                    <p:anim to="" calcmode="lin" valueType="num">
                                      <p:cBhvr>
                                        <p:cTn id="12" dur="1" fill="hold"/>
                                        <p:tgtEl>
                                          <p:spTgt spid="118787">
                                            <p:txEl>
                                              <p:pRg st="1" end="1"/>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1" name="Rectangle 3">
            <a:extLst>
              <a:ext uri="{FF2B5EF4-FFF2-40B4-BE49-F238E27FC236}">
                <a16:creationId xmlns:a16="http://schemas.microsoft.com/office/drawing/2014/main" id="{164E7141-542E-077E-E4BA-F2749C7DE4C4}"/>
              </a:ext>
            </a:extLst>
          </p:cNvPr>
          <p:cNvSpPr>
            <a:spLocks noGrp="1" noRot="1" noChangeArrowheads="1"/>
          </p:cNvSpPr>
          <p:nvPr>
            <p:ph type="body" idx="1"/>
          </p:nvPr>
        </p:nvSpPr>
        <p:spPr>
          <a:xfrm>
            <a:off x="301625" y="692150"/>
            <a:ext cx="8540750" cy="5407025"/>
          </a:xfrm>
        </p:spPr>
        <p:txBody>
          <a:bodyPr/>
          <a:lstStyle/>
          <a:p>
            <a:pPr eaLnBrk="1" hangingPunct="1"/>
            <a:r>
              <a:rPr lang="zh-CN" altLang="en-US" b="1" dirty="0"/>
              <a:t>石赵后期的统治</a:t>
            </a:r>
          </a:p>
          <a:p>
            <a:pPr eaLnBrk="1" hangingPunct="1"/>
            <a:r>
              <a:rPr lang="zh-CN" altLang="en-US" dirty="0"/>
              <a:t>石虎、冉闵、李农</a:t>
            </a:r>
          </a:p>
          <a:p>
            <a:pPr eaLnBrk="1" hangingPunct="1"/>
            <a:r>
              <a:rPr lang="zh-CN" altLang="en-US" dirty="0"/>
              <a:t>冉闵杀“胡”</a:t>
            </a:r>
          </a:p>
          <a:p>
            <a:pPr eaLnBrk="1" hangingPunct="1"/>
            <a:r>
              <a:rPr lang="zh-CN" altLang="en-US" i="1" dirty="0"/>
              <a:t>乞活</a:t>
            </a:r>
            <a:r>
              <a:rPr lang="en-US" altLang="zh-CN" i="1" dirty="0"/>
              <a:t>——</a:t>
            </a:r>
            <a:r>
              <a:rPr lang="zh-CN" altLang="en-US" dirty="0">
                <a:latin typeface="楷体" panose="02010609060101010101" pitchFamily="49" charset="-122"/>
                <a:ea typeface="楷体" panose="02010609060101010101" pitchFamily="49" charset="-122"/>
              </a:rPr>
              <a:t>时并州饥馑数为胡寇所掠郡县莫能自保州将田甄甄弟兰任祉祁济李恽薄盛等及吏民万余人悉随腾就榖冀州号为乞活</a:t>
            </a:r>
            <a:r>
              <a:rPr lang="en-US" altLang="zh-CN" dirty="0">
                <a:ea typeface="楷体_GB2312" pitchFamily="49" charset="-122"/>
              </a:rPr>
              <a:t>——</a:t>
            </a:r>
            <a:r>
              <a:rPr lang="zh-CN" altLang="en-US" dirty="0">
                <a:latin typeface="楷体_GB2312" pitchFamily="49" charset="-122"/>
                <a:ea typeface="楷体_GB2312" pitchFamily="49" charset="-122"/>
              </a:rPr>
              <a:t>史部</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编年类</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资治通鉴</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卷八十六</a:t>
            </a:r>
            <a:r>
              <a:rPr lang="en-US" altLang="zh-CN" dirty="0">
                <a:latin typeface="楷体_GB2312" pitchFamily="49" charset="-122"/>
                <a:ea typeface="楷体_GB2312" pitchFamily="49" charset="-122"/>
              </a:rPr>
              <a:t>,</a:t>
            </a:r>
            <a:r>
              <a:rPr lang="zh-CN" altLang="en-US" dirty="0">
                <a:latin typeface="楷体_GB2312" pitchFamily="49" charset="-122"/>
                <a:ea typeface="楷体_GB2312" pitchFamily="49" charset="-122"/>
              </a:rPr>
              <a:t>晋惠帝光熙元年（</a:t>
            </a:r>
            <a:r>
              <a:rPr lang="en-US" altLang="zh-CN" dirty="0">
                <a:latin typeface="楷体_GB2312" pitchFamily="49" charset="-122"/>
                <a:ea typeface="楷体_GB2312" pitchFamily="49" charset="-122"/>
              </a:rPr>
              <a:t>306</a:t>
            </a:r>
            <a:r>
              <a:rPr lang="zh-CN" altLang="en-US" dirty="0">
                <a:latin typeface="楷体_GB2312" pitchFamily="49" charset="-122"/>
                <a:ea typeface="楷体_GB2312" pitchFamily="49" charset="-122"/>
              </a:rPr>
              <a:t>）   </a:t>
            </a:r>
          </a:p>
          <a:p>
            <a:pPr eaLnBrk="1" hangingPunct="1"/>
            <a:r>
              <a:rPr lang="zh-CN" altLang="en-US" i="1" dirty="0"/>
              <a:t>陈午“勿事胡”、武装流民集团</a:t>
            </a:r>
          </a:p>
          <a:p>
            <a:pPr eaLnBrk="1" hangingPunct="1"/>
            <a:endParaRPr lang="en-US" altLang="zh-CN" b="1" i="1" dirty="0">
              <a:solidFill>
                <a:srgbClr val="9933FF"/>
              </a:solidFill>
            </a:endParaRPr>
          </a:p>
        </p:txBody>
      </p:sp>
      <p:pic>
        <p:nvPicPr>
          <p:cNvPr id="16387" name="图形 2" descr="书架上的书籍 纯色填充">
            <a:hlinkClick r:id="rId2" action="ppaction://hlinksldjump"/>
            <a:extLst>
              <a:ext uri="{FF2B5EF4-FFF2-40B4-BE49-F238E27FC236}">
                <a16:creationId xmlns:a16="http://schemas.microsoft.com/office/drawing/2014/main" id="{B7496D2D-D5F0-6437-F1CF-01CC9A939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24750" y="71755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4" presetClass="entr" presetSubtype="0" fill="hold" nodeType="clickEffect">
                                  <p:stCondLst>
                                    <p:cond delay="0"/>
                                  </p:stCondLst>
                                  <p:childTnLst>
                                    <p:set>
                                      <p:cBhvr>
                                        <p:cTn id="6" dur="1" fill="hold">
                                          <p:stCondLst>
                                            <p:cond delay="0"/>
                                          </p:stCondLst>
                                        </p:cTn>
                                        <p:tgtEl>
                                          <p:spTgt spid="119811">
                                            <p:txEl>
                                              <p:pRg st="0" end="0"/>
                                            </p:txEl>
                                          </p:spTgt>
                                        </p:tgtEl>
                                        <p:attrNameLst>
                                          <p:attrName>style.visibility</p:attrName>
                                        </p:attrNameLst>
                                      </p:cBhvr>
                                      <p:to>
                                        <p:strVal val="visible"/>
                                      </p:to>
                                    </p:set>
                                    <p:anim to="" calcmode="lin" valueType="num">
                                      <p:cBhvr>
                                        <p:cTn id="7" dur="1" fill="hold"/>
                                        <p:tgtEl>
                                          <p:spTgt spid="119811">
                                            <p:txEl>
                                              <p:pRg st="0" end="0"/>
                                            </p:txEl>
                                          </p:spTgt>
                                        </p:tgtEl>
                                        <p:attrNameLst>
                                          <p:attrName/>
                                        </p:attrNameLst>
                                      </p:cBhvr>
                                    </p:anim>
                                  </p:childTnLst>
                                </p:cTn>
                              </p:par>
                              <p:par>
                                <p:cTn id="8" presetID="24" presetClass="entr" presetSubtype="0" fill="hold" nodeType="withEffect">
                                  <p:stCondLst>
                                    <p:cond delay="0"/>
                                  </p:stCondLst>
                                  <p:childTnLst>
                                    <p:set>
                                      <p:cBhvr>
                                        <p:cTn id="9" dur="1" fill="hold">
                                          <p:stCondLst>
                                            <p:cond delay="0"/>
                                          </p:stCondLst>
                                        </p:cTn>
                                        <p:tgtEl>
                                          <p:spTgt spid="119811">
                                            <p:txEl>
                                              <p:pRg st="1" end="1"/>
                                            </p:txEl>
                                          </p:spTgt>
                                        </p:tgtEl>
                                        <p:attrNameLst>
                                          <p:attrName>style.visibility</p:attrName>
                                        </p:attrNameLst>
                                      </p:cBhvr>
                                      <p:to>
                                        <p:strVal val="visible"/>
                                      </p:to>
                                    </p:set>
                                    <p:anim to="" calcmode="lin" valueType="num">
                                      <p:cBhvr>
                                        <p:cTn id="10" dur="1" fill="hold"/>
                                        <p:tgtEl>
                                          <p:spTgt spid="119811">
                                            <p:txEl>
                                              <p:pRg st="1" end="1"/>
                                            </p:txEl>
                                          </p:spTgt>
                                        </p:tgtEl>
                                        <p:attrNameLst>
                                          <p:attrName/>
                                        </p:attrNameLst>
                                      </p:cBhvr>
                                    </p:anim>
                                  </p:childTnLst>
                                </p:cTn>
                              </p:par>
                              <p:par>
                                <p:cTn id="11" presetID="24" presetClass="entr" presetSubtype="0" fill="hold" nodeType="withEffect">
                                  <p:stCondLst>
                                    <p:cond delay="0"/>
                                  </p:stCondLst>
                                  <p:childTnLst>
                                    <p:set>
                                      <p:cBhvr>
                                        <p:cTn id="12" dur="1" fill="hold">
                                          <p:stCondLst>
                                            <p:cond delay="0"/>
                                          </p:stCondLst>
                                        </p:cTn>
                                        <p:tgtEl>
                                          <p:spTgt spid="119811">
                                            <p:txEl>
                                              <p:pRg st="2" end="2"/>
                                            </p:txEl>
                                          </p:spTgt>
                                        </p:tgtEl>
                                        <p:attrNameLst>
                                          <p:attrName>style.visibility</p:attrName>
                                        </p:attrNameLst>
                                      </p:cBhvr>
                                      <p:to>
                                        <p:strVal val="visible"/>
                                      </p:to>
                                    </p:set>
                                    <p:anim to="" calcmode="lin" valueType="num">
                                      <p:cBhvr>
                                        <p:cTn id="13" dur="1" fill="hold"/>
                                        <p:tgtEl>
                                          <p:spTgt spid="119811">
                                            <p:txEl>
                                              <p:pRg st="2" end="2"/>
                                            </p:txEl>
                                          </p:spTgt>
                                        </p:tgtEl>
                                        <p:attrNameLst>
                                          <p:attrName/>
                                        </p:attrNameLst>
                                      </p:cBhvr>
                                    </p:anim>
                                  </p:childTnLst>
                                </p:cTn>
                              </p:par>
                            </p:childTnLst>
                          </p:cTn>
                        </p:par>
                      </p:childTnLst>
                    </p:cTn>
                  </p:par>
                  <p:par>
                    <p:cTn id="14" fill="hold" nodeType="clickPar">
                      <p:stCondLst>
                        <p:cond delay="indefinite"/>
                      </p:stCondLst>
                      <p:childTnLst>
                        <p:par>
                          <p:cTn id="15" fill="hold" nodeType="withGroup">
                            <p:stCondLst>
                              <p:cond delay="0"/>
                            </p:stCondLst>
                            <p:childTnLst>
                              <p:par>
                                <p:cTn id="16" presetID="24" presetClass="entr" presetSubtype="0" fill="hold" nodeType="clickEffect">
                                  <p:stCondLst>
                                    <p:cond delay="0"/>
                                  </p:stCondLst>
                                  <p:childTnLst>
                                    <p:set>
                                      <p:cBhvr>
                                        <p:cTn id="17" dur="1" fill="hold">
                                          <p:stCondLst>
                                            <p:cond delay="0"/>
                                          </p:stCondLst>
                                        </p:cTn>
                                        <p:tgtEl>
                                          <p:spTgt spid="119811">
                                            <p:txEl>
                                              <p:pRg st="3" end="3"/>
                                            </p:txEl>
                                          </p:spTgt>
                                        </p:tgtEl>
                                        <p:attrNameLst>
                                          <p:attrName>style.visibility</p:attrName>
                                        </p:attrNameLst>
                                      </p:cBhvr>
                                      <p:to>
                                        <p:strVal val="visible"/>
                                      </p:to>
                                    </p:set>
                                    <p:anim to="" calcmode="lin" valueType="num">
                                      <p:cBhvr>
                                        <p:cTn id="18" dur="1" fill="hold"/>
                                        <p:tgtEl>
                                          <p:spTgt spid="119811">
                                            <p:txEl>
                                              <p:pRg st="3" end="3"/>
                                            </p:txEl>
                                          </p:spTgt>
                                        </p:tgtEl>
                                        <p:attrNameLst>
                                          <p:attrName/>
                                        </p:attrNameLst>
                                      </p:cBhvr>
                                    </p:anim>
                                  </p:childTnLst>
                                </p:cTn>
                              </p:par>
                              <p:par>
                                <p:cTn id="19" presetID="24" presetClass="entr" presetSubtype="0" fill="hold" nodeType="withEffect">
                                  <p:stCondLst>
                                    <p:cond delay="0"/>
                                  </p:stCondLst>
                                  <p:childTnLst>
                                    <p:set>
                                      <p:cBhvr>
                                        <p:cTn id="20" dur="1" fill="hold">
                                          <p:stCondLst>
                                            <p:cond delay="0"/>
                                          </p:stCondLst>
                                        </p:cTn>
                                        <p:tgtEl>
                                          <p:spTgt spid="119811">
                                            <p:txEl>
                                              <p:pRg st="4" end="4"/>
                                            </p:txEl>
                                          </p:spTgt>
                                        </p:tgtEl>
                                        <p:attrNameLst>
                                          <p:attrName>style.visibility</p:attrName>
                                        </p:attrNameLst>
                                      </p:cBhvr>
                                      <p:to>
                                        <p:strVal val="visible"/>
                                      </p:to>
                                    </p:set>
                                    <p:anim to="" calcmode="lin" valueType="num">
                                      <p:cBhvr>
                                        <p:cTn id="21" dur="1" fill="hold"/>
                                        <p:tgtEl>
                                          <p:spTgt spid="119811">
                                            <p:txEl>
                                              <p:pRg st="4" end="4"/>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诗情画意">
  <a:themeElements>
    <a:clrScheme name="诗情画意 1">
      <a:dk1>
        <a:srgbClr val="007A77"/>
      </a:dk1>
      <a:lt1>
        <a:srgbClr val="FFFFFF"/>
      </a:lt1>
      <a:dk2>
        <a:srgbClr val="003399"/>
      </a:dk2>
      <a:lt2>
        <a:srgbClr val="C0C0C0"/>
      </a:lt2>
      <a:accent1>
        <a:srgbClr val="EBF7FF"/>
      </a:accent1>
      <a:accent2>
        <a:srgbClr val="3366FF"/>
      </a:accent2>
      <a:accent3>
        <a:srgbClr val="FFFFFF"/>
      </a:accent3>
      <a:accent4>
        <a:srgbClr val="006765"/>
      </a:accent4>
      <a:accent5>
        <a:srgbClr val="F3FAFF"/>
      </a:accent5>
      <a:accent6>
        <a:srgbClr val="2D5CE7"/>
      </a:accent6>
      <a:hlink>
        <a:srgbClr val="DC5900"/>
      </a:hlink>
      <a:folHlink>
        <a:srgbClr val="7979A5"/>
      </a:folHlink>
    </a:clrScheme>
    <a:fontScheme name="诗情画意">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宋体" pitchFamily="2" charset="-122"/>
          </a:defRPr>
        </a:defPPr>
      </a:lstStyle>
    </a:lnDef>
  </a:objectDefaults>
  <a:extraClrSchemeLst>
    <a:extraClrScheme>
      <a:clrScheme name="诗情画意 1">
        <a:dk1>
          <a:srgbClr val="007A77"/>
        </a:dk1>
        <a:lt1>
          <a:srgbClr val="FFFFFF"/>
        </a:lt1>
        <a:dk2>
          <a:srgbClr val="003399"/>
        </a:dk2>
        <a:lt2>
          <a:srgbClr val="C0C0C0"/>
        </a:lt2>
        <a:accent1>
          <a:srgbClr val="EBF7FF"/>
        </a:accent1>
        <a:accent2>
          <a:srgbClr val="3366FF"/>
        </a:accent2>
        <a:accent3>
          <a:srgbClr val="FFFFFF"/>
        </a:accent3>
        <a:accent4>
          <a:srgbClr val="006765"/>
        </a:accent4>
        <a:accent5>
          <a:srgbClr val="F3FAFF"/>
        </a:accent5>
        <a:accent6>
          <a:srgbClr val="2D5CE7"/>
        </a:accent6>
        <a:hlink>
          <a:srgbClr val="DC5900"/>
        </a:hlink>
        <a:folHlink>
          <a:srgbClr val="7979A5"/>
        </a:folHlink>
      </a:clrScheme>
      <a:clrMap bg1="lt1" tx1="dk1" bg2="lt2" tx2="dk2" accent1="accent1" accent2="accent2" accent3="accent3" accent4="accent4" accent5="accent5" accent6="accent6" hlink="hlink" folHlink="folHlink"/>
    </a:extraClrScheme>
    <a:extraClrScheme>
      <a:clrScheme name="诗情画意 2">
        <a:dk1>
          <a:srgbClr val="005FBE"/>
        </a:dk1>
        <a:lt1>
          <a:srgbClr val="FFFFDD"/>
        </a:lt1>
        <a:dk2>
          <a:srgbClr val="2C5884"/>
        </a:dk2>
        <a:lt2>
          <a:srgbClr val="C0C0C0"/>
        </a:lt2>
        <a:accent1>
          <a:srgbClr val="E9F7FF"/>
        </a:accent1>
        <a:accent2>
          <a:srgbClr val="F89400"/>
        </a:accent2>
        <a:accent3>
          <a:srgbClr val="FFFFEB"/>
        </a:accent3>
        <a:accent4>
          <a:srgbClr val="0050A2"/>
        </a:accent4>
        <a:accent5>
          <a:srgbClr val="F2FAFF"/>
        </a:accent5>
        <a:accent6>
          <a:srgbClr val="E18600"/>
        </a:accent6>
        <a:hlink>
          <a:srgbClr val="B20048"/>
        </a:hlink>
        <a:folHlink>
          <a:srgbClr val="008080"/>
        </a:folHlink>
      </a:clrScheme>
      <a:clrMap bg1="lt1" tx1="dk1" bg2="lt2" tx2="dk2" accent1="accent1" accent2="accent2" accent3="accent3" accent4="accent4" accent5="accent5" accent6="accent6" hlink="hlink" folHlink="folHlink"/>
    </a:extraClrScheme>
    <a:extraClrScheme>
      <a:clrScheme name="诗情画意 3">
        <a:dk1>
          <a:srgbClr val="5D5D8B"/>
        </a:dk1>
        <a:lt1>
          <a:srgbClr val="DAEADE"/>
        </a:lt1>
        <a:dk2>
          <a:srgbClr val="A25269"/>
        </a:dk2>
        <a:lt2>
          <a:srgbClr val="C0C0C0"/>
        </a:lt2>
        <a:accent1>
          <a:srgbClr val="FFFFDD"/>
        </a:accent1>
        <a:accent2>
          <a:srgbClr val="3399FF"/>
        </a:accent2>
        <a:accent3>
          <a:srgbClr val="EAF3EC"/>
        </a:accent3>
        <a:accent4>
          <a:srgbClr val="4E4E76"/>
        </a:accent4>
        <a:accent5>
          <a:srgbClr val="FFFFEB"/>
        </a:accent5>
        <a:accent6>
          <a:srgbClr val="2D8AE7"/>
        </a:accent6>
        <a:hlink>
          <a:srgbClr val="336699"/>
        </a:hlink>
        <a:folHlink>
          <a:srgbClr val="F08F00"/>
        </a:folHlink>
      </a:clrScheme>
      <a:clrMap bg1="lt1" tx1="dk1" bg2="lt2" tx2="dk2" accent1="accent1" accent2="accent2" accent3="accent3" accent4="accent4" accent5="accent5" accent6="accent6" hlink="hlink" folHlink="folHlink"/>
    </a:extraClrScheme>
    <a:extraClrScheme>
      <a:clrScheme name="诗情画意 4">
        <a:dk1>
          <a:srgbClr val="006666"/>
        </a:dk1>
        <a:lt1>
          <a:srgbClr val="CCECFF"/>
        </a:lt1>
        <a:dk2>
          <a:srgbClr val="336699"/>
        </a:dk2>
        <a:lt2>
          <a:srgbClr val="C0C0C0"/>
        </a:lt2>
        <a:accent1>
          <a:srgbClr val="FFFFCC"/>
        </a:accent1>
        <a:accent2>
          <a:srgbClr val="FF6600"/>
        </a:accent2>
        <a:accent3>
          <a:srgbClr val="E2F4FF"/>
        </a:accent3>
        <a:accent4>
          <a:srgbClr val="005656"/>
        </a:accent4>
        <a:accent5>
          <a:srgbClr val="FFFFE2"/>
        </a:accent5>
        <a:accent6>
          <a:srgbClr val="E75C00"/>
        </a:accent6>
        <a:hlink>
          <a:srgbClr val="0066FF"/>
        </a:hlink>
        <a:folHlink>
          <a:srgbClr val="BE547F"/>
        </a:folHlink>
      </a:clrScheme>
      <a:clrMap bg1="lt1" tx1="dk1" bg2="lt2" tx2="dk2" accent1="accent1" accent2="accent2" accent3="accent3" accent4="accent4" accent5="accent5" accent6="accent6" hlink="hlink" folHlink="folHlink"/>
    </a:extraClrScheme>
    <a:extraClrScheme>
      <a:clrScheme name="诗情画意 5">
        <a:dk1>
          <a:srgbClr val="0033CC"/>
        </a:dk1>
        <a:lt1>
          <a:srgbClr val="FFE9E9"/>
        </a:lt1>
        <a:dk2>
          <a:srgbClr val="000000"/>
        </a:dk2>
        <a:lt2>
          <a:srgbClr val="C0C0C0"/>
        </a:lt2>
        <a:accent1>
          <a:srgbClr val="D5E5DB"/>
        </a:accent1>
        <a:accent2>
          <a:srgbClr val="3366FF"/>
        </a:accent2>
        <a:accent3>
          <a:srgbClr val="FFF2F2"/>
        </a:accent3>
        <a:accent4>
          <a:srgbClr val="002AAE"/>
        </a:accent4>
        <a:accent5>
          <a:srgbClr val="E7F0EA"/>
        </a:accent5>
        <a:accent6>
          <a:srgbClr val="2D5CE7"/>
        </a:accent6>
        <a:hlink>
          <a:srgbClr val="FF9900"/>
        </a:hlink>
        <a:folHlink>
          <a:srgbClr val="008080"/>
        </a:folHlink>
      </a:clrScheme>
      <a:clrMap bg1="lt1" tx1="dk1" bg2="lt2" tx2="dk2" accent1="accent1" accent2="accent2" accent3="accent3" accent4="accent4" accent5="accent5" accent6="accent6" hlink="hlink" folHlink="folHlink"/>
    </a:extraClrScheme>
    <a:extraClrScheme>
      <a:clrScheme name="诗情画意 6">
        <a:dk1>
          <a:srgbClr val="336699"/>
        </a:dk1>
        <a:lt1>
          <a:srgbClr val="F4E9E0"/>
        </a:lt1>
        <a:dk2>
          <a:srgbClr val="DC5900"/>
        </a:dk2>
        <a:lt2>
          <a:srgbClr val="C0C0C0"/>
        </a:lt2>
        <a:accent1>
          <a:srgbClr val="E4E4E4"/>
        </a:accent1>
        <a:accent2>
          <a:srgbClr val="3399FF"/>
        </a:accent2>
        <a:accent3>
          <a:srgbClr val="F8F2ED"/>
        </a:accent3>
        <a:accent4>
          <a:srgbClr val="2A5682"/>
        </a:accent4>
        <a:accent5>
          <a:srgbClr val="EFEFEF"/>
        </a:accent5>
        <a:accent6>
          <a:srgbClr val="2D8AE7"/>
        </a:accent6>
        <a:hlink>
          <a:srgbClr val="CC0066"/>
        </a:hlink>
        <a:folHlink>
          <a:srgbClr val="008080"/>
        </a:folHlink>
      </a:clrScheme>
      <a:clrMap bg1="lt1" tx1="dk1" bg2="lt2" tx2="dk2" accent1="accent1" accent2="accent2" accent3="accent3" accent4="accent4" accent5="accent5" accent6="accent6" hlink="hlink" folHlink="folHlink"/>
    </a:extraClrScheme>
    <a:extraClrScheme>
      <a:clrScheme name="诗情画意 7">
        <a:dk1>
          <a:srgbClr val="CC3300"/>
        </a:dk1>
        <a:lt1>
          <a:srgbClr val="E5E5FF"/>
        </a:lt1>
        <a:dk2>
          <a:srgbClr val="565680"/>
        </a:dk2>
        <a:lt2>
          <a:srgbClr val="C0C0C0"/>
        </a:lt2>
        <a:accent1>
          <a:srgbClr val="E6E4EC"/>
        </a:accent1>
        <a:accent2>
          <a:srgbClr val="0066CC"/>
        </a:accent2>
        <a:accent3>
          <a:srgbClr val="F0F0FF"/>
        </a:accent3>
        <a:accent4>
          <a:srgbClr val="AE2A00"/>
        </a:accent4>
        <a:accent5>
          <a:srgbClr val="F0EFF4"/>
        </a:accent5>
        <a:accent6>
          <a:srgbClr val="005CB9"/>
        </a:accent6>
        <a:hlink>
          <a:srgbClr val="008080"/>
        </a:hlink>
        <a:folHlink>
          <a:srgbClr val="7B7BA7"/>
        </a:folHlink>
      </a:clrScheme>
      <a:clrMap bg1="lt1" tx1="dk1" bg2="lt2" tx2="dk2" accent1="accent1" accent2="accent2" accent3="accent3" accent4="accent4" accent5="accent5" accent6="accent6" hlink="hlink" folHlink="folHlink"/>
    </a:extraClrScheme>
    <a:extraClrScheme>
      <a:clrScheme name="诗情画意 8">
        <a:dk1>
          <a:srgbClr val="000099"/>
        </a:dk1>
        <a:lt1>
          <a:srgbClr val="FFE2C5"/>
        </a:lt1>
        <a:dk2>
          <a:srgbClr val="007D7A"/>
        </a:dk2>
        <a:lt2>
          <a:srgbClr val="C0C0C0"/>
        </a:lt2>
        <a:accent1>
          <a:srgbClr val="EAEAEA"/>
        </a:accent1>
        <a:accent2>
          <a:srgbClr val="B26EB4"/>
        </a:accent2>
        <a:accent3>
          <a:srgbClr val="FFEEDF"/>
        </a:accent3>
        <a:accent4>
          <a:srgbClr val="000082"/>
        </a:accent4>
        <a:accent5>
          <a:srgbClr val="F3F3F3"/>
        </a:accent5>
        <a:accent6>
          <a:srgbClr val="A163A3"/>
        </a:accent6>
        <a:hlink>
          <a:srgbClr val="CC3300"/>
        </a:hlink>
        <a:folHlink>
          <a:srgbClr val="0088E4"/>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CDESIGNL</Template>
  <TotalTime>7650</TotalTime>
  <Words>2575</Words>
  <Application>Microsoft Office PowerPoint</Application>
  <PresentationFormat>全屏显示(4:3)</PresentationFormat>
  <Paragraphs>107</Paragraphs>
  <Slides>27</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27</vt:i4>
      </vt:variant>
    </vt:vector>
  </HeadingPairs>
  <TitlesOfParts>
    <vt:vector size="34" baseType="lpstr">
      <vt:lpstr>华文彩云</vt:lpstr>
      <vt:lpstr>楷体</vt:lpstr>
      <vt:lpstr>楷体_GB2312</vt:lpstr>
      <vt:lpstr>隶书</vt:lpstr>
      <vt:lpstr>Arial</vt:lpstr>
      <vt:lpstr>Wingdings</vt:lpstr>
      <vt:lpstr>诗情画意</vt:lpstr>
      <vt:lpstr>第三节  十六国的政治民族状况</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3.前秦氐族苻氏政权统一北方</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 </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第六节</dc:title>
  <dc:creator>陈菁</dc:creator>
  <cp:lastModifiedBy>寒 陈</cp:lastModifiedBy>
  <cp:revision>106</cp:revision>
  <dcterms:created xsi:type="dcterms:W3CDTF">2003-11-20T13:21:17Z</dcterms:created>
  <dcterms:modified xsi:type="dcterms:W3CDTF">2024-11-15T09:28:38Z</dcterms:modified>
</cp:coreProperties>
</file>

<file path=docProps/thumbnail.jpeg>
</file>